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4"/>
  </p:sldMasterIdLst>
  <p:notesMasterIdLst>
    <p:notesMasterId r:id="rId32"/>
  </p:notesMasterIdLst>
  <p:handoutMasterIdLst>
    <p:handoutMasterId r:id="rId33"/>
  </p:handoutMasterIdLst>
  <p:sldIdLst>
    <p:sldId id="431" r:id="rId5"/>
    <p:sldId id="441" r:id="rId6"/>
    <p:sldId id="476" r:id="rId7"/>
    <p:sldId id="442" r:id="rId8"/>
    <p:sldId id="454" r:id="rId9"/>
    <p:sldId id="449" r:id="rId10"/>
    <p:sldId id="471" r:id="rId11"/>
    <p:sldId id="475" r:id="rId12"/>
    <p:sldId id="461" r:id="rId13"/>
    <p:sldId id="465" r:id="rId14"/>
    <p:sldId id="468" r:id="rId15"/>
    <p:sldId id="259" r:id="rId16"/>
    <p:sldId id="493" r:id="rId17"/>
    <p:sldId id="478" r:id="rId18"/>
    <p:sldId id="450" r:id="rId19"/>
    <p:sldId id="453" r:id="rId20"/>
    <p:sldId id="504" r:id="rId21"/>
    <p:sldId id="456" r:id="rId22"/>
    <p:sldId id="499" r:id="rId23"/>
    <p:sldId id="501" r:id="rId24"/>
    <p:sldId id="502" r:id="rId25"/>
    <p:sldId id="503" r:id="rId26"/>
    <p:sldId id="457" r:id="rId27"/>
    <p:sldId id="459" r:id="rId28"/>
    <p:sldId id="498" r:id="rId29"/>
    <p:sldId id="477" r:id="rId30"/>
    <p:sldId id="443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Yhoshua" initials="MY" lastIdx="2" clrIdx="0">
    <p:extLst>
      <p:ext uri="{19B8F6BF-5375-455C-9EA6-DF929625EA0E}">
        <p15:presenceInfo xmlns:p15="http://schemas.microsoft.com/office/powerpoint/2012/main" userId="S::Yhoshua.Morris@kimley-horn.com::395afbb3-e3b2-41a9-b0ab-8b10e490aa67" providerId="AD"/>
      </p:ext>
    </p:extLst>
  </p:cmAuthor>
  <p:cmAuthor id="2" name="James Rinehart" initials="JR" lastIdx="1" clrIdx="1">
    <p:extLst>
      <p:ext uri="{19B8F6BF-5375-455C-9EA6-DF929625EA0E}">
        <p15:presenceInfo xmlns:p15="http://schemas.microsoft.com/office/powerpoint/2012/main" userId="S::JRinehart@palmbeachtpa.org::dc5c90ee-1408-4e6b-97a6-89386c98e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3FF"/>
    <a:srgbClr val="969696"/>
    <a:srgbClr val="1C75BB"/>
    <a:srgbClr val="03E06E"/>
    <a:srgbClr val="23A4FF"/>
    <a:srgbClr val="F04F5B"/>
    <a:srgbClr val="02E06C"/>
    <a:srgbClr val="6C6D70"/>
    <a:srgbClr val="000000"/>
    <a:srgbClr val="226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62" autoAdjust="0"/>
  </p:normalViewPr>
  <p:slideViewPr>
    <p:cSldViewPr snapToGrid="0">
      <p:cViewPr varScale="1">
        <p:scale>
          <a:sx n="74" d="100"/>
          <a:sy n="74" d="100"/>
        </p:scale>
        <p:origin x="5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Josselyn" userId="72b66e6a-97ba-4db6-8ae9-8cf4878084a1" providerId="ADAL" clId="{2C654DBF-5F7E-4A93-8BB6-1CCBFEE2B52B}"/>
    <pc:docChg chg="modSld">
      <pc:chgData name="Jessica Josselyn" userId="72b66e6a-97ba-4db6-8ae9-8cf4878084a1" providerId="ADAL" clId="{2C654DBF-5F7E-4A93-8BB6-1CCBFEE2B52B}" dt="2021-07-20T20:55:21.684" v="87" actId="20577"/>
      <pc:docMkLst>
        <pc:docMk/>
      </pc:docMkLst>
      <pc:sldChg chg="modSp mod">
        <pc:chgData name="Jessica Josselyn" userId="72b66e6a-97ba-4db6-8ae9-8cf4878084a1" providerId="ADAL" clId="{2C654DBF-5F7E-4A93-8BB6-1CCBFEE2B52B}" dt="2021-07-20T20:55:21.684" v="87" actId="20577"/>
        <pc:sldMkLst>
          <pc:docMk/>
          <pc:sldMk cId="3461109001" sldId="443"/>
        </pc:sldMkLst>
        <pc:spChg chg="mod">
          <ac:chgData name="Jessica Josselyn" userId="72b66e6a-97ba-4db6-8ae9-8cf4878084a1" providerId="ADAL" clId="{2C654DBF-5F7E-4A93-8BB6-1CCBFEE2B52B}" dt="2021-07-20T20:55:21.684" v="87" actId="20577"/>
          <ac:spMkLst>
            <pc:docMk/>
            <pc:sldMk cId="3461109001" sldId="443"/>
            <ac:spMk id="4" creationId="{409DF5B2-625A-4DCC-A116-F5CC4B381A4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8E0E0-C525-4763-A06E-1B56B2C9B9D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3651F-5F5B-470A-A2B8-ADC77768EC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Study Purpose &amp; Limits Recap</a:t>
          </a:r>
        </a:p>
      </dgm:t>
    </dgm:pt>
    <dgm:pt modelId="{C6E0A054-DE37-4E7A-B68D-2B8D18C412E0}" type="parTrans" cxnId="{6C44624C-EAAE-45F7-AB01-2E3A74FE65C2}">
      <dgm:prSet/>
      <dgm:spPr/>
      <dgm:t>
        <a:bodyPr/>
        <a:lstStyle/>
        <a:p>
          <a:endParaRPr lang="en-US"/>
        </a:p>
      </dgm:t>
    </dgm:pt>
    <dgm:pt modelId="{67DD67F6-05D4-427F-BD7E-CEFA3E9C061A}" type="sibTrans" cxnId="{6C44624C-EAAE-45F7-AB01-2E3A74FE65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F7B09B-07AC-4E92-9392-7482F00CB47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Economic Development and Land Use Updates 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D96BAF-B23A-4A39-8A3C-F6F302667E52}" type="parTrans" cxnId="{F912762C-B18B-4537-B22D-08768C70C6F9}">
      <dgm:prSet/>
      <dgm:spPr/>
      <dgm:t>
        <a:bodyPr/>
        <a:lstStyle/>
        <a:p>
          <a:endParaRPr lang="en-US"/>
        </a:p>
      </dgm:t>
    </dgm:pt>
    <dgm:pt modelId="{85A73579-3662-4D5B-B355-56814D4548AC}" type="sibTrans" cxnId="{F912762C-B18B-4537-B22D-08768C70C6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884EB7D-ABAC-433B-9F8E-B240B6EE9C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Health Impact Assessment Updates</a:t>
          </a:r>
        </a:p>
      </dgm:t>
    </dgm:pt>
    <dgm:pt modelId="{A774514C-5680-4A21-8EDB-2E8C9FB62F20}" type="parTrans" cxnId="{4159BD98-8ECB-479F-8778-2C2BA6265377}">
      <dgm:prSet/>
      <dgm:spPr/>
      <dgm:t>
        <a:bodyPr/>
        <a:lstStyle/>
        <a:p>
          <a:endParaRPr lang="en-US"/>
        </a:p>
      </dgm:t>
    </dgm:pt>
    <dgm:pt modelId="{C05A5DF2-A349-4FBB-BC8D-E59C9FFB6E3F}" type="sibTrans" cxnId="{4159BD98-8ECB-479F-8778-2C2BA62653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573C05E-A8B5-4811-9F55-7EC1AD36692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Transit and Roadway Updates</a:t>
          </a:r>
        </a:p>
      </dgm:t>
    </dgm:pt>
    <dgm:pt modelId="{E5EDD1F3-374B-40D3-AB29-9E674CBDF678}" type="parTrans" cxnId="{4E21DFFE-2316-447D-96F2-83B08C651366}">
      <dgm:prSet/>
      <dgm:spPr/>
      <dgm:t>
        <a:bodyPr/>
        <a:lstStyle/>
        <a:p>
          <a:endParaRPr lang="en-US"/>
        </a:p>
      </dgm:t>
    </dgm:pt>
    <dgm:pt modelId="{BFE9EB88-1908-42AD-8530-5DC9D3579ACE}" type="sibTrans" cxnId="{4E21DFFE-2316-447D-96F2-83B08C6513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F7735-8582-407E-991A-350DCAAC09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Discussion</a:t>
          </a:r>
        </a:p>
      </dgm:t>
    </dgm:pt>
    <dgm:pt modelId="{E6F32667-CE03-4426-AAB8-42122E8F4AF8}" type="parTrans" cxnId="{138FD988-42D9-4199-A981-AB0B37BAE57B}">
      <dgm:prSet/>
      <dgm:spPr/>
      <dgm:t>
        <a:bodyPr/>
        <a:lstStyle/>
        <a:p>
          <a:endParaRPr lang="en-US"/>
        </a:p>
      </dgm:t>
    </dgm:pt>
    <dgm:pt modelId="{D0713500-4744-421C-94B5-0E98D6E09A04}" type="sibTrans" cxnId="{138FD988-42D9-4199-A981-AB0B37BAE57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D1BAE60-15DB-4468-AA98-D0160437D2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Timeline &amp; Next Steps</a:t>
          </a:r>
        </a:p>
      </dgm:t>
    </dgm:pt>
    <dgm:pt modelId="{3719B25D-143B-4EFA-9F7B-3EFABA19F91C}" type="parTrans" cxnId="{DE41E2A5-98D4-43B2-9372-844E4B1E7B67}">
      <dgm:prSet/>
      <dgm:spPr/>
      <dgm:t>
        <a:bodyPr/>
        <a:lstStyle/>
        <a:p>
          <a:endParaRPr lang="en-US"/>
        </a:p>
      </dgm:t>
    </dgm:pt>
    <dgm:pt modelId="{4EC36B5B-19C7-4C2E-8272-9E6F7B49A1CF}" type="sibTrans" cxnId="{DE41E2A5-98D4-43B2-9372-844E4B1E7B67}">
      <dgm:prSet/>
      <dgm:spPr/>
      <dgm:t>
        <a:bodyPr/>
        <a:lstStyle/>
        <a:p>
          <a:endParaRPr lang="en-US"/>
        </a:p>
      </dgm:t>
    </dgm:pt>
    <dgm:pt modelId="{2378C1D5-4BD9-4646-B327-AC55B0770D43}" type="pres">
      <dgm:prSet presAssocID="{E438E0E0-C525-4763-A06E-1B56B2C9B9D9}" presName="root" presStyleCnt="0">
        <dgm:presLayoutVars>
          <dgm:dir/>
          <dgm:resizeHandles val="exact"/>
        </dgm:presLayoutVars>
      </dgm:prSet>
      <dgm:spPr/>
    </dgm:pt>
    <dgm:pt modelId="{4A3DFEA0-6D52-4431-8CB3-610B32B46D34}" type="pres">
      <dgm:prSet presAssocID="{E438E0E0-C525-4763-A06E-1B56B2C9B9D9}" presName="container" presStyleCnt="0">
        <dgm:presLayoutVars>
          <dgm:dir/>
          <dgm:resizeHandles val="exact"/>
        </dgm:presLayoutVars>
      </dgm:prSet>
      <dgm:spPr/>
    </dgm:pt>
    <dgm:pt modelId="{CB2CE8BC-94D0-45B9-87EC-8934D06D0E16}" type="pres">
      <dgm:prSet presAssocID="{2143651F-5F5B-470A-A2B8-ADC77768EC5B}" presName="compNode" presStyleCnt="0"/>
      <dgm:spPr/>
    </dgm:pt>
    <dgm:pt modelId="{06D95CC6-7EC9-4DA9-A988-FC5B1487777D}" type="pres">
      <dgm:prSet presAssocID="{2143651F-5F5B-470A-A2B8-ADC77768EC5B}" presName="iconBgRect" presStyleLbl="bgShp" presStyleIdx="0" presStyleCnt="6"/>
      <dgm:spPr>
        <a:solidFill>
          <a:schemeClr val="accent2">
            <a:lumMod val="20000"/>
            <a:lumOff val="80000"/>
          </a:schemeClr>
        </a:solidFill>
      </dgm:spPr>
    </dgm:pt>
    <dgm:pt modelId="{C39F52DD-64CB-4EAA-87C5-2130E5502E75}" type="pres">
      <dgm:prSet presAssocID="{2143651F-5F5B-470A-A2B8-ADC77768EC5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C028786A-477A-419A-876B-EB4463A420DA}" type="pres">
      <dgm:prSet presAssocID="{2143651F-5F5B-470A-A2B8-ADC77768EC5B}" presName="spaceRect" presStyleCnt="0"/>
      <dgm:spPr/>
    </dgm:pt>
    <dgm:pt modelId="{49F90FBD-3634-4964-AE52-B686AF13BE8E}" type="pres">
      <dgm:prSet presAssocID="{2143651F-5F5B-470A-A2B8-ADC77768EC5B}" presName="textRect" presStyleLbl="revTx" presStyleIdx="0" presStyleCnt="6">
        <dgm:presLayoutVars>
          <dgm:chMax val="1"/>
          <dgm:chPref val="1"/>
        </dgm:presLayoutVars>
      </dgm:prSet>
      <dgm:spPr/>
    </dgm:pt>
    <dgm:pt modelId="{B267A059-5BE6-468F-BA60-226D4F4E030D}" type="pres">
      <dgm:prSet presAssocID="{67DD67F6-05D4-427F-BD7E-CEFA3E9C061A}" presName="sibTrans" presStyleLbl="sibTrans2D1" presStyleIdx="0" presStyleCnt="0"/>
      <dgm:spPr/>
    </dgm:pt>
    <dgm:pt modelId="{32C45862-96DE-41E5-992F-6D3792A3A284}" type="pres">
      <dgm:prSet presAssocID="{91F7B09B-07AC-4E92-9392-7482F00CB475}" presName="compNode" presStyleCnt="0"/>
      <dgm:spPr/>
    </dgm:pt>
    <dgm:pt modelId="{6D82A8D0-5911-4D2A-9BE4-CE434DC439B5}" type="pres">
      <dgm:prSet presAssocID="{91F7B09B-07AC-4E92-9392-7482F00CB475}" presName="iconBgRect" presStyleLbl="bgShp" presStyleIdx="1" presStyleCnt="6"/>
      <dgm:spPr>
        <a:solidFill>
          <a:schemeClr val="accent2">
            <a:lumMod val="20000"/>
            <a:lumOff val="80000"/>
          </a:schemeClr>
        </a:solidFill>
      </dgm:spPr>
    </dgm:pt>
    <dgm:pt modelId="{C5D5A126-D67D-4339-98F0-F809A8273EA6}" type="pres">
      <dgm:prSet presAssocID="{91F7B09B-07AC-4E92-9392-7482F00CB4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0AEFBE26-DCEB-470E-89F1-1A041F76823D}" type="pres">
      <dgm:prSet presAssocID="{91F7B09B-07AC-4E92-9392-7482F00CB475}" presName="spaceRect" presStyleCnt="0"/>
      <dgm:spPr/>
    </dgm:pt>
    <dgm:pt modelId="{3C3F3A08-4B8D-495F-86BF-9C94F20BE5D6}" type="pres">
      <dgm:prSet presAssocID="{91F7B09B-07AC-4E92-9392-7482F00CB475}" presName="textRect" presStyleLbl="revTx" presStyleIdx="1" presStyleCnt="6">
        <dgm:presLayoutVars>
          <dgm:chMax val="1"/>
          <dgm:chPref val="1"/>
        </dgm:presLayoutVars>
      </dgm:prSet>
      <dgm:spPr/>
    </dgm:pt>
    <dgm:pt modelId="{0FEC210A-A0B6-4E3B-A4C8-3BDDA70B65E3}" type="pres">
      <dgm:prSet presAssocID="{85A73579-3662-4D5B-B355-56814D4548AC}" presName="sibTrans" presStyleLbl="sibTrans2D1" presStyleIdx="0" presStyleCnt="0"/>
      <dgm:spPr/>
    </dgm:pt>
    <dgm:pt modelId="{940FAFC0-99D8-406F-989E-59BDC50C3B44}" type="pres">
      <dgm:prSet presAssocID="{B884EB7D-ABAC-433B-9F8E-B240B6EE9CC4}" presName="compNode" presStyleCnt="0"/>
      <dgm:spPr/>
    </dgm:pt>
    <dgm:pt modelId="{91FC55C4-9E64-4FA2-A065-307E275FED65}" type="pres">
      <dgm:prSet presAssocID="{B884EB7D-ABAC-433B-9F8E-B240B6EE9CC4}" presName="iconBgRect" presStyleLbl="bgShp" presStyleIdx="2" presStyleCnt="6"/>
      <dgm:spPr>
        <a:solidFill>
          <a:schemeClr val="accent2">
            <a:lumMod val="20000"/>
            <a:lumOff val="80000"/>
          </a:schemeClr>
        </a:solidFill>
      </dgm:spPr>
    </dgm:pt>
    <dgm:pt modelId="{56EFFD26-AD0B-4A7F-B49B-9661332D6169}" type="pres">
      <dgm:prSet presAssocID="{B884EB7D-ABAC-433B-9F8E-B240B6EE9CC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 with solid fill"/>
        </a:ext>
      </dgm:extLst>
    </dgm:pt>
    <dgm:pt modelId="{226D723A-A39E-43A2-8646-2DCA3AAC1C10}" type="pres">
      <dgm:prSet presAssocID="{B884EB7D-ABAC-433B-9F8E-B240B6EE9CC4}" presName="spaceRect" presStyleCnt="0"/>
      <dgm:spPr/>
    </dgm:pt>
    <dgm:pt modelId="{E1780063-7557-48D8-977B-C6FF55C3062A}" type="pres">
      <dgm:prSet presAssocID="{B884EB7D-ABAC-433B-9F8E-B240B6EE9CC4}" presName="textRect" presStyleLbl="revTx" presStyleIdx="2" presStyleCnt="6">
        <dgm:presLayoutVars>
          <dgm:chMax val="1"/>
          <dgm:chPref val="1"/>
        </dgm:presLayoutVars>
      </dgm:prSet>
      <dgm:spPr/>
    </dgm:pt>
    <dgm:pt modelId="{BA110121-6CE9-4C72-82DA-CE225797C389}" type="pres">
      <dgm:prSet presAssocID="{C05A5DF2-A349-4FBB-BC8D-E59C9FFB6E3F}" presName="sibTrans" presStyleLbl="sibTrans2D1" presStyleIdx="0" presStyleCnt="0"/>
      <dgm:spPr/>
    </dgm:pt>
    <dgm:pt modelId="{7A511481-41C9-47C4-9FBA-4C733372C993}" type="pres">
      <dgm:prSet presAssocID="{8573C05E-A8B5-4811-9F55-7EC1AD36692F}" presName="compNode" presStyleCnt="0"/>
      <dgm:spPr/>
    </dgm:pt>
    <dgm:pt modelId="{340780E3-13DE-48C3-8DE7-29CBB220F91F}" type="pres">
      <dgm:prSet presAssocID="{8573C05E-A8B5-4811-9F55-7EC1AD36692F}" presName="iconBgRect" presStyleLbl="bgShp" presStyleIdx="3" presStyleCnt="6"/>
      <dgm:spPr>
        <a:solidFill>
          <a:schemeClr val="accent2">
            <a:lumMod val="20000"/>
            <a:lumOff val="80000"/>
          </a:schemeClr>
        </a:solidFill>
      </dgm:spPr>
    </dgm:pt>
    <dgm:pt modelId="{20582601-2480-460D-9C77-9BA42BA17E87}" type="pres">
      <dgm:prSet presAssocID="{8573C05E-A8B5-4811-9F55-7EC1AD36692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 with solid fill"/>
        </a:ext>
      </dgm:extLst>
    </dgm:pt>
    <dgm:pt modelId="{38CA1D52-999A-4E6B-AE3B-12B935E6ECA9}" type="pres">
      <dgm:prSet presAssocID="{8573C05E-A8B5-4811-9F55-7EC1AD36692F}" presName="spaceRect" presStyleCnt="0"/>
      <dgm:spPr/>
    </dgm:pt>
    <dgm:pt modelId="{D5D49385-0801-4682-A872-2234E83DCE08}" type="pres">
      <dgm:prSet presAssocID="{8573C05E-A8B5-4811-9F55-7EC1AD36692F}" presName="textRect" presStyleLbl="revTx" presStyleIdx="3" presStyleCnt="6">
        <dgm:presLayoutVars>
          <dgm:chMax val="1"/>
          <dgm:chPref val="1"/>
        </dgm:presLayoutVars>
      </dgm:prSet>
      <dgm:spPr/>
    </dgm:pt>
    <dgm:pt modelId="{BDB2BB3C-AB1B-4FBF-A2FB-EEC1ABA2FDC2}" type="pres">
      <dgm:prSet presAssocID="{BFE9EB88-1908-42AD-8530-5DC9D3579ACE}" presName="sibTrans" presStyleLbl="sibTrans2D1" presStyleIdx="0" presStyleCnt="0"/>
      <dgm:spPr/>
    </dgm:pt>
    <dgm:pt modelId="{CA3E2D89-C4F0-453F-9DD5-4ECF26A27D5B}" type="pres">
      <dgm:prSet presAssocID="{4D7F7735-8582-407E-991A-350DCAAC09A0}" presName="compNode" presStyleCnt="0"/>
      <dgm:spPr/>
    </dgm:pt>
    <dgm:pt modelId="{C91A9061-6251-4A3F-A01E-0AB52D0EE5E4}" type="pres">
      <dgm:prSet presAssocID="{4D7F7735-8582-407E-991A-350DCAAC09A0}" presName="iconBgRect" presStyleLbl="bgShp" presStyleIdx="4" presStyleCnt="6"/>
      <dgm:spPr>
        <a:solidFill>
          <a:schemeClr val="accent2">
            <a:lumMod val="20000"/>
            <a:lumOff val="80000"/>
          </a:schemeClr>
        </a:solidFill>
      </dgm:spPr>
    </dgm:pt>
    <dgm:pt modelId="{EC9215D5-A127-4474-A29D-A9C1A2C17203}" type="pres">
      <dgm:prSet presAssocID="{4D7F7735-8582-407E-991A-350DCAAC09A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AD37D0C4-A194-429C-97EE-28EF37127B5F}" type="pres">
      <dgm:prSet presAssocID="{4D7F7735-8582-407E-991A-350DCAAC09A0}" presName="spaceRect" presStyleCnt="0"/>
      <dgm:spPr/>
    </dgm:pt>
    <dgm:pt modelId="{639FFC69-0A54-4980-B23A-ED1EA1DB2A86}" type="pres">
      <dgm:prSet presAssocID="{4D7F7735-8582-407E-991A-350DCAAC09A0}" presName="textRect" presStyleLbl="revTx" presStyleIdx="4" presStyleCnt="6">
        <dgm:presLayoutVars>
          <dgm:chMax val="1"/>
          <dgm:chPref val="1"/>
        </dgm:presLayoutVars>
      </dgm:prSet>
      <dgm:spPr/>
    </dgm:pt>
    <dgm:pt modelId="{48E853FD-9BB8-424E-B984-3A615C2C5433}" type="pres">
      <dgm:prSet presAssocID="{D0713500-4744-421C-94B5-0E98D6E09A04}" presName="sibTrans" presStyleLbl="sibTrans2D1" presStyleIdx="0" presStyleCnt="0"/>
      <dgm:spPr/>
    </dgm:pt>
    <dgm:pt modelId="{26A2AD5B-97C2-4871-AD4D-FF878F4B5AFC}" type="pres">
      <dgm:prSet presAssocID="{BD1BAE60-15DB-4468-AA98-D0160437D22D}" presName="compNode" presStyleCnt="0"/>
      <dgm:spPr/>
    </dgm:pt>
    <dgm:pt modelId="{247C3D9E-7208-4F7F-A1CE-CDF6F44BA284}" type="pres">
      <dgm:prSet presAssocID="{BD1BAE60-15DB-4468-AA98-D0160437D22D}" presName="iconBgRect" presStyleLbl="bgShp" presStyleIdx="5" presStyleCnt="6"/>
      <dgm:spPr>
        <a:solidFill>
          <a:schemeClr val="accent2">
            <a:lumMod val="20000"/>
            <a:lumOff val="80000"/>
          </a:schemeClr>
        </a:solidFill>
      </dgm:spPr>
    </dgm:pt>
    <dgm:pt modelId="{3E163DD7-804E-424C-9AB1-D84A8D1D3D14}" type="pres">
      <dgm:prSet presAssocID="{BD1BAE60-15DB-4468-AA98-D0160437D22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840BDD3-1B0C-47AB-96C3-433A256752DE}" type="pres">
      <dgm:prSet presAssocID="{BD1BAE60-15DB-4468-AA98-D0160437D22D}" presName="spaceRect" presStyleCnt="0"/>
      <dgm:spPr/>
    </dgm:pt>
    <dgm:pt modelId="{D3A2285D-7E4F-403B-B06F-0B84FD66411E}" type="pres">
      <dgm:prSet presAssocID="{BD1BAE60-15DB-4468-AA98-D0160437D22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05AE713-C94D-4C03-9CE7-8CF6BD426211}" type="presOf" srcId="{4D7F7735-8582-407E-991A-350DCAAC09A0}" destId="{639FFC69-0A54-4980-B23A-ED1EA1DB2A86}" srcOrd="0" destOrd="0" presId="urn:microsoft.com/office/officeart/2018/2/layout/IconCircleList"/>
    <dgm:cxn modelId="{F912762C-B18B-4537-B22D-08768C70C6F9}" srcId="{E438E0E0-C525-4763-A06E-1B56B2C9B9D9}" destId="{91F7B09B-07AC-4E92-9392-7482F00CB475}" srcOrd="1" destOrd="0" parTransId="{14D96BAF-B23A-4A39-8A3C-F6F302667E52}" sibTransId="{85A73579-3662-4D5B-B355-56814D4548AC}"/>
    <dgm:cxn modelId="{A84C0E5E-8C55-4C94-973C-93E9129BE9D1}" type="presOf" srcId="{BFE9EB88-1908-42AD-8530-5DC9D3579ACE}" destId="{BDB2BB3C-AB1B-4FBF-A2FB-EEC1ABA2FDC2}" srcOrd="0" destOrd="0" presId="urn:microsoft.com/office/officeart/2018/2/layout/IconCircleList"/>
    <dgm:cxn modelId="{2DDA3242-0098-4033-95CA-DB1CCF544C73}" type="presOf" srcId="{2143651F-5F5B-470A-A2B8-ADC77768EC5B}" destId="{49F90FBD-3634-4964-AE52-B686AF13BE8E}" srcOrd="0" destOrd="0" presId="urn:microsoft.com/office/officeart/2018/2/layout/IconCircleList"/>
    <dgm:cxn modelId="{77083C6B-A688-466A-86F7-C9DAD8928717}" type="presOf" srcId="{B884EB7D-ABAC-433B-9F8E-B240B6EE9CC4}" destId="{E1780063-7557-48D8-977B-C6FF55C3062A}" srcOrd="0" destOrd="0" presId="urn:microsoft.com/office/officeart/2018/2/layout/IconCircleList"/>
    <dgm:cxn modelId="{6C44624C-EAAE-45F7-AB01-2E3A74FE65C2}" srcId="{E438E0E0-C525-4763-A06E-1B56B2C9B9D9}" destId="{2143651F-5F5B-470A-A2B8-ADC77768EC5B}" srcOrd="0" destOrd="0" parTransId="{C6E0A054-DE37-4E7A-B68D-2B8D18C412E0}" sibTransId="{67DD67F6-05D4-427F-BD7E-CEFA3E9C061A}"/>
    <dgm:cxn modelId="{AB15F04F-F9C6-4D41-A5F1-6E24C62CB557}" type="presOf" srcId="{85A73579-3662-4D5B-B355-56814D4548AC}" destId="{0FEC210A-A0B6-4E3B-A4C8-3BDDA70B65E3}" srcOrd="0" destOrd="0" presId="urn:microsoft.com/office/officeart/2018/2/layout/IconCircleList"/>
    <dgm:cxn modelId="{138FD988-42D9-4199-A981-AB0B37BAE57B}" srcId="{E438E0E0-C525-4763-A06E-1B56B2C9B9D9}" destId="{4D7F7735-8582-407E-991A-350DCAAC09A0}" srcOrd="4" destOrd="0" parTransId="{E6F32667-CE03-4426-AAB8-42122E8F4AF8}" sibTransId="{D0713500-4744-421C-94B5-0E98D6E09A04}"/>
    <dgm:cxn modelId="{D3FE948F-F9BF-4561-9034-DE932D85BA88}" type="presOf" srcId="{8573C05E-A8B5-4811-9F55-7EC1AD36692F}" destId="{D5D49385-0801-4682-A872-2234E83DCE08}" srcOrd="0" destOrd="0" presId="urn:microsoft.com/office/officeart/2018/2/layout/IconCircleList"/>
    <dgm:cxn modelId="{4159BD98-8ECB-479F-8778-2C2BA6265377}" srcId="{E438E0E0-C525-4763-A06E-1B56B2C9B9D9}" destId="{B884EB7D-ABAC-433B-9F8E-B240B6EE9CC4}" srcOrd="2" destOrd="0" parTransId="{A774514C-5680-4A21-8EDB-2E8C9FB62F20}" sibTransId="{C05A5DF2-A349-4FBB-BC8D-E59C9FFB6E3F}"/>
    <dgm:cxn modelId="{4E5C1599-FDA4-41B1-8294-527C1494B887}" type="presOf" srcId="{91F7B09B-07AC-4E92-9392-7482F00CB475}" destId="{3C3F3A08-4B8D-495F-86BF-9C94F20BE5D6}" srcOrd="0" destOrd="0" presId="urn:microsoft.com/office/officeart/2018/2/layout/IconCircleList"/>
    <dgm:cxn modelId="{2EF43B9F-34E1-48CA-98D9-369BEDBA6233}" type="presOf" srcId="{BD1BAE60-15DB-4468-AA98-D0160437D22D}" destId="{D3A2285D-7E4F-403B-B06F-0B84FD66411E}" srcOrd="0" destOrd="0" presId="urn:microsoft.com/office/officeart/2018/2/layout/IconCircleList"/>
    <dgm:cxn modelId="{DE41E2A5-98D4-43B2-9372-844E4B1E7B67}" srcId="{E438E0E0-C525-4763-A06E-1B56B2C9B9D9}" destId="{BD1BAE60-15DB-4468-AA98-D0160437D22D}" srcOrd="5" destOrd="0" parTransId="{3719B25D-143B-4EFA-9F7B-3EFABA19F91C}" sibTransId="{4EC36B5B-19C7-4C2E-8272-9E6F7B49A1CF}"/>
    <dgm:cxn modelId="{2D162DB4-C2AD-47B7-9C88-99F27CCF425C}" type="presOf" srcId="{67DD67F6-05D4-427F-BD7E-CEFA3E9C061A}" destId="{B267A059-5BE6-468F-BA60-226D4F4E030D}" srcOrd="0" destOrd="0" presId="urn:microsoft.com/office/officeart/2018/2/layout/IconCircleList"/>
    <dgm:cxn modelId="{BE5B10B8-133A-450E-A9A4-4B6039CD9310}" type="presOf" srcId="{E438E0E0-C525-4763-A06E-1B56B2C9B9D9}" destId="{2378C1D5-4BD9-4646-B327-AC55B0770D43}" srcOrd="0" destOrd="0" presId="urn:microsoft.com/office/officeart/2018/2/layout/IconCircleList"/>
    <dgm:cxn modelId="{8FE97CD4-F2CE-4907-B9BD-30F9BE1970F8}" type="presOf" srcId="{D0713500-4744-421C-94B5-0E98D6E09A04}" destId="{48E853FD-9BB8-424E-B984-3A615C2C5433}" srcOrd="0" destOrd="0" presId="urn:microsoft.com/office/officeart/2018/2/layout/IconCircleList"/>
    <dgm:cxn modelId="{2B0263D5-6B65-4654-8C98-AEC8DCB8331A}" type="presOf" srcId="{C05A5DF2-A349-4FBB-BC8D-E59C9FFB6E3F}" destId="{BA110121-6CE9-4C72-82DA-CE225797C389}" srcOrd="0" destOrd="0" presId="urn:microsoft.com/office/officeart/2018/2/layout/IconCircleList"/>
    <dgm:cxn modelId="{4E21DFFE-2316-447D-96F2-83B08C651366}" srcId="{E438E0E0-C525-4763-A06E-1B56B2C9B9D9}" destId="{8573C05E-A8B5-4811-9F55-7EC1AD36692F}" srcOrd="3" destOrd="0" parTransId="{E5EDD1F3-374B-40D3-AB29-9E674CBDF678}" sibTransId="{BFE9EB88-1908-42AD-8530-5DC9D3579ACE}"/>
    <dgm:cxn modelId="{37D1F304-17A2-4D43-8CE6-F650CDC811B6}" type="presParOf" srcId="{2378C1D5-4BD9-4646-B327-AC55B0770D43}" destId="{4A3DFEA0-6D52-4431-8CB3-610B32B46D34}" srcOrd="0" destOrd="0" presId="urn:microsoft.com/office/officeart/2018/2/layout/IconCircleList"/>
    <dgm:cxn modelId="{FAB02764-64DF-4336-A699-2F8066A8DA8F}" type="presParOf" srcId="{4A3DFEA0-6D52-4431-8CB3-610B32B46D34}" destId="{CB2CE8BC-94D0-45B9-87EC-8934D06D0E16}" srcOrd="0" destOrd="0" presId="urn:microsoft.com/office/officeart/2018/2/layout/IconCircleList"/>
    <dgm:cxn modelId="{308A7A90-4A91-4154-BFE2-987E1894F5D9}" type="presParOf" srcId="{CB2CE8BC-94D0-45B9-87EC-8934D06D0E16}" destId="{06D95CC6-7EC9-4DA9-A988-FC5B1487777D}" srcOrd="0" destOrd="0" presId="urn:microsoft.com/office/officeart/2018/2/layout/IconCircleList"/>
    <dgm:cxn modelId="{050D2952-CD57-4F55-9FCC-9943D70AFBFB}" type="presParOf" srcId="{CB2CE8BC-94D0-45B9-87EC-8934D06D0E16}" destId="{C39F52DD-64CB-4EAA-87C5-2130E5502E75}" srcOrd="1" destOrd="0" presId="urn:microsoft.com/office/officeart/2018/2/layout/IconCircleList"/>
    <dgm:cxn modelId="{620FD3D6-532C-4648-A980-114C76D69B49}" type="presParOf" srcId="{CB2CE8BC-94D0-45B9-87EC-8934D06D0E16}" destId="{C028786A-477A-419A-876B-EB4463A420DA}" srcOrd="2" destOrd="0" presId="urn:microsoft.com/office/officeart/2018/2/layout/IconCircleList"/>
    <dgm:cxn modelId="{9DD0A3B3-4834-4F29-8FEB-4C91BCE5124F}" type="presParOf" srcId="{CB2CE8BC-94D0-45B9-87EC-8934D06D0E16}" destId="{49F90FBD-3634-4964-AE52-B686AF13BE8E}" srcOrd="3" destOrd="0" presId="urn:microsoft.com/office/officeart/2018/2/layout/IconCircleList"/>
    <dgm:cxn modelId="{CEA57D0C-5310-4C5D-AE26-6F879F4F7CD9}" type="presParOf" srcId="{4A3DFEA0-6D52-4431-8CB3-610B32B46D34}" destId="{B267A059-5BE6-468F-BA60-226D4F4E030D}" srcOrd="1" destOrd="0" presId="urn:microsoft.com/office/officeart/2018/2/layout/IconCircleList"/>
    <dgm:cxn modelId="{BDEB9C68-AEFB-46EB-B162-077F40665B5D}" type="presParOf" srcId="{4A3DFEA0-6D52-4431-8CB3-610B32B46D34}" destId="{32C45862-96DE-41E5-992F-6D3792A3A284}" srcOrd="2" destOrd="0" presId="urn:microsoft.com/office/officeart/2018/2/layout/IconCircleList"/>
    <dgm:cxn modelId="{E4112FB8-A8F2-47D2-A835-F590AB530D70}" type="presParOf" srcId="{32C45862-96DE-41E5-992F-6D3792A3A284}" destId="{6D82A8D0-5911-4D2A-9BE4-CE434DC439B5}" srcOrd="0" destOrd="0" presId="urn:microsoft.com/office/officeart/2018/2/layout/IconCircleList"/>
    <dgm:cxn modelId="{14C841D6-AB07-4F90-8674-A3F6E8C6D089}" type="presParOf" srcId="{32C45862-96DE-41E5-992F-6D3792A3A284}" destId="{C5D5A126-D67D-4339-98F0-F809A8273EA6}" srcOrd="1" destOrd="0" presId="urn:microsoft.com/office/officeart/2018/2/layout/IconCircleList"/>
    <dgm:cxn modelId="{9719A3F2-5F5D-41BF-9F28-DAC345061209}" type="presParOf" srcId="{32C45862-96DE-41E5-992F-6D3792A3A284}" destId="{0AEFBE26-DCEB-470E-89F1-1A041F76823D}" srcOrd="2" destOrd="0" presId="urn:microsoft.com/office/officeart/2018/2/layout/IconCircleList"/>
    <dgm:cxn modelId="{8533967B-963C-4AA6-AE12-12447A789BFB}" type="presParOf" srcId="{32C45862-96DE-41E5-992F-6D3792A3A284}" destId="{3C3F3A08-4B8D-495F-86BF-9C94F20BE5D6}" srcOrd="3" destOrd="0" presId="urn:microsoft.com/office/officeart/2018/2/layout/IconCircleList"/>
    <dgm:cxn modelId="{0AB3CB27-DC0C-477D-B6A6-91D87555DDD7}" type="presParOf" srcId="{4A3DFEA0-6D52-4431-8CB3-610B32B46D34}" destId="{0FEC210A-A0B6-4E3B-A4C8-3BDDA70B65E3}" srcOrd="3" destOrd="0" presId="urn:microsoft.com/office/officeart/2018/2/layout/IconCircleList"/>
    <dgm:cxn modelId="{DB1CC6F9-D3AE-4C35-B62A-A3185C220A4E}" type="presParOf" srcId="{4A3DFEA0-6D52-4431-8CB3-610B32B46D34}" destId="{940FAFC0-99D8-406F-989E-59BDC50C3B44}" srcOrd="4" destOrd="0" presId="urn:microsoft.com/office/officeart/2018/2/layout/IconCircleList"/>
    <dgm:cxn modelId="{7AC2FEB2-3867-4AE5-A31D-194A33D1DD85}" type="presParOf" srcId="{940FAFC0-99D8-406F-989E-59BDC50C3B44}" destId="{91FC55C4-9E64-4FA2-A065-307E275FED65}" srcOrd="0" destOrd="0" presId="urn:microsoft.com/office/officeart/2018/2/layout/IconCircleList"/>
    <dgm:cxn modelId="{A716839D-4F23-4642-9B9E-FAD79CF9DE5D}" type="presParOf" srcId="{940FAFC0-99D8-406F-989E-59BDC50C3B44}" destId="{56EFFD26-AD0B-4A7F-B49B-9661332D6169}" srcOrd="1" destOrd="0" presId="urn:microsoft.com/office/officeart/2018/2/layout/IconCircleList"/>
    <dgm:cxn modelId="{02AFE4EC-CC0E-499C-A789-E437103AE705}" type="presParOf" srcId="{940FAFC0-99D8-406F-989E-59BDC50C3B44}" destId="{226D723A-A39E-43A2-8646-2DCA3AAC1C10}" srcOrd="2" destOrd="0" presId="urn:microsoft.com/office/officeart/2018/2/layout/IconCircleList"/>
    <dgm:cxn modelId="{7AA579CF-2A3D-47D5-B888-C25BD352CCA7}" type="presParOf" srcId="{940FAFC0-99D8-406F-989E-59BDC50C3B44}" destId="{E1780063-7557-48D8-977B-C6FF55C3062A}" srcOrd="3" destOrd="0" presId="urn:microsoft.com/office/officeart/2018/2/layout/IconCircleList"/>
    <dgm:cxn modelId="{AACD70D5-95D9-4231-BC37-ED668F194F28}" type="presParOf" srcId="{4A3DFEA0-6D52-4431-8CB3-610B32B46D34}" destId="{BA110121-6CE9-4C72-82DA-CE225797C389}" srcOrd="5" destOrd="0" presId="urn:microsoft.com/office/officeart/2018/2/layout/IconCircleList"/>
    <dgm:cxn modelId="{75AC1EAC-5C60-4CE4-860D-C5C5483398C6}" type="presParOf" srcId="{4A3DFEA0-6D52-4431-8CB3-610B32B46D34}" destId="{7A511481-41C9-47C4-9FBA-4C733372C993}" srcOrd="6" destOrd="0" presId="urn:microsoft.com/office/officeart/2018/2/layout/IconCircleList"/>
    <dgm:cxn modelId="{4C4C387F-B8E4-4C2B-B72E-B93FCA092F70}" type="presParOf" srcId="{7A511481-41C9-47C4-9FBA-4C733372C993}" destId="{340780E3-13DE-48C3-8DE7-29CBB220F91F}" srcOrd="0" destOrd="0" presId="urn:microsoft.com/office/officeart/2018/2/layout/IconCircleList"/>
    <dgm:cxn modelId="{B2A7E605-85D4-4D7A-8219-CC9AF8077CD0}" type="presParOf" srcId="{7A511481-41C9-47C4-9FBA-4C733372C993}" destId="{20582601-2480-460D-9C77-9BA42BA17E87}" srcOrd="1" destOrd="0" presId="urn:microsoft.com/office/officeart/2018/2/layout/IconCircleList"/>
    <dgm:cxn modelId="{691255A5-AB7C-4F00-BE03-07D7771C50E6}" type="presParOf" srcId="{7A511481-41C9-47C4-9FBA-4C733372C993}" destId="{38CA1D52-999A-4E6B-AE3B-12B935E6ECA9}" srcOrd="2" destOrd="0" presId="urn:microsoft.com/office/officeart/2018/2/layout/IconCircleList"/>
    <dgm:cxn modelId="{957E5B12-83BD-4EF2-8CD3-B37F233D85D6}" type="presParOf" srcId="{7A511481-41C9-47C4-9FBA-4C733372C993}" destId="{D5D49385-0801-4682-A872-2234E83DCE08}" srcOrd="3" destOrd="0" presId="urn:microsoft.com/office/officeart/2018/2/layout/IconCircleList"/>
    <dgm:cxn modelId="{A2F2A490-C88C-4826-9A41-5B102CB075FB}" type="presParOf" srcId="{4A3DFEA0-6D52-4431-8CB3-610B32B46D34}" destId="{BDB2BB3C-AB1B-4FBF-A2FB-EEC1ABA2FDC2}" srcOrd="7" destOrd="0" presId="urn:microsoft.com/office/officeart/2018/2/layout/IconCircleList"/>
    <dgm:cxn modelId="{C12A8779-FAC2-45EA-9F5E-59315D60DF73}" type="presParOf" srcId="{4A3DFEA0-6D52-4431-8CB3-610B32B46D34}" destId="{CA3E2D89-C4F0-453F-9DD5-4ECF26A27D5B}" srcOrd="8" destOrd="0" presId="urn:microsoft.com/office/officeart/2018/2/layout/IconCircleList"/>
    <dgm:cxn modelId="{ADD13FDB-6553-45F1-BFD1-22AC7B4FAEBF}" type="presParOf" srcId="{CA3E2D89-C4F0-453F-9DD5-4ECF26A27D5B}" destId="{C91A9061-6251-4A3F-A01E-0AB52D0EE5E4}" srcOrd="0" destOrd="0" presId="urn:microsoft.com/office/officeart/2018/2/layout/IconCircleList"/>
    <dgm:cxn modelId="{56BD42D0-61A3-4AE2-9DB0-AF6F3DF2A585}" type="presParOf" srcId="{CA3E2D89-C4F0-453F-9DD5-4ECF26A27D5B}" destId="{EC9215D5-A127-4474-A29D-A9C1A2C17203}" srcOrd="1" destOrd="0" presId="urn:microsoft.com/office/officeart/2018/2/layout/IconCircleList"/>
    <dgm:cxn modelId="{46003D50-8503-4627-BD8C-46619983BEDA}" type="presParOf" srcId="{CA3E2D89-C4F0-453F-9DD5-4ECF26A27D5B}" destId="{AD37D0C4-A194-429C-97EE-28EF37127B5F}" srcOrd="2" destOrd="0" presId="urn:microsoft.com/office/officeart/2018/2/layout/IconCircleList"/>
    <dgm:cxn modelId="{6C0E573B-A58A-4BD9-9815-AFA9F9CFCBF3}" type="presParOf" srcId="{CA3E2D89-C4F0-453F-9DD5-4ECF26A27D5B}" destId="{639FFC69-0A54-4980-B23A-ED1EA1DB2A86}" srcOrd="3" destOrd="0" presId="urn:microsoft.com/office/officeart/2018/2/layout/IconCircleList"/>
    <dgm:cxn modelId="{F2B39972-2CE1-4971-A303-536C955E8D4A}" type="presParOf" srcId="{4A3DFEA0-6D52-4431-8CB3-610B32B46D34}" destId="{48E853FD-9BB8-424E-B984-3A615C2C5433}" srcOrd="9" destOrd="0" presId="urn:microsoft.com/office/officeart/2018/2/layout/IconCircleList"/>
    <dgm:cxn modelId="{F62C9C0C-790F-45B7-AF1E-A8D8A5DE78CD}" type="presParOf" srcId="{4A3DFEA0-6D52-4431-8CB3-610B32B46D34}" destId="{26A2AD5B-97C2-4871-AD4D-FF878F4B5AFC}" srcOrd="10" destOrd="0" presId="urn:microsoft.com/office/officeart/2018/2/layout/IconCircleList"/>
    <dgm:cxn modelId="{FFC60B1A-8BD2-43FE-A772-9AC4A4A3733C}" type="presParOf" srcId="{26A2AD5B-97C2-4871-AD4D-FF878F4B5AFC}" destId="{247C3D9E-7208-4F7F-A1CE-CDF6F44BA284}" srcOrd="0" destOrd="0" presId="urn:microsoft.com/office/officeart/2018/2/layout/IconCircleList"/>
    <dgm:cxn modelId="{AC61F07A-D4AC-498F-A48F-82C2EE069F28}" type="presParOf" srcId="{26A2AD5B-97C2-4871-AD4D-FF878F4B5AFC}" destId="{3E163DD7-804E-424C-9AB1-D84A8D1D3D14}" srcOrd="1" destOrd="0" presId="urn:microsoft.com/office/officeart/2018/2/layout/IconCircleList"/>
    <dgm:cxn modelId="{93AD6B03-E85A-4F81-B39D-0043A285A810}" type="presParOf" srcId="{26A2AD5B-97C2-4871-AD4D-FF878F4B5AFC}" destId="{7840BDD3-1B0C-47AB-96C3-433A256752DE}" srcOrd="2" destOrd="0" presId="urn:microsoft.com/office/officeart/2018/2/layout/IconCircleList"/>
    <dgm:cxn modelId="{5B2B3BD1-C850-4466-B962-BC88E1C7C473}" type="presParOf" srcId="{26A2AD5B-97C2-4871-AD4D-FF878F4B5AFC}" destId="{D3A2285D-7E4F-403B-B06F-0B84FD66411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95CC6-7EC9-4DA9-A988-FC5B1487777D}">
      <dsp:nvSpPr>
        <dsp:cNvPr id="0" name=""/>
        <dsp:cNvSpPr/>
      </dsp:nvSpPr>
      <dsp:spPr>
        <a:xfrm>
          <a:off x="395949" y="67999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F52DD-64CB-4EAA-87C5-2130E5502E75}">
      <dsp:nvSpPr>
        <dsp:cNvPr id="0" name=""/>
        <dsp:cNvSpPr/>
      </dsp:nvSpPr>
      <dsp:spPr>
        <a:xfrm>
          <a:off x="622786" y="294836"/>
          <a:ext cx="626502" cy="626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90FBD-3634-4964-AE52-B686AF13BE8E}">
      <dsp:nvSpPr>
        <dsp:cNvPr id="0" name=""/>
        <dsp:cNvSpPr/>
      </dsp:nvSpPr>
      <dsp:spPr>
        <a:xfrm>
          <a:off x="1707592" y="67999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Study Purpose &amp; Limits Recap</a:t>
          </a:r>
        </a:p>
      </dsp:txBody>
      <dsp:txXfrm>
        <a:off x="1707592" y="67999"/>
        <a:ext cx="2546129" cy="1080176"/>
      </dsp:txXfrm>
    </dsp:sp>
    <dsp:sp modelId="{6D82A8D0-5911-4D2A-9BE4-CE434DC439B5}">
      <dsp:nvSpPr>
        <dsp:cNvPr id="0" name=""/>
        <dsp:cNvSpPr/>
      </dsp:nvSpPr>
      <dsp:spPr>
        <a:xfrm>
          <a:off x="4697365" y="67999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5A126-D67D-4339-98F0-F809A8273EA6}">
      <dsp:nvSpPr>
        <dsp:cNvPr id="0" name=""/>
        <dsp:cNvSpPr/>
      </dsp:nvSpPr>
      <dsp:spPr>
        <a:xfrm>
          <a:off x="4924202" y="294836"/>
          <a:ext cx="626502" cy="626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A08-4B8D-495F-86BF-9C94F20BE5D6}">
      <dsp:nvSpPr>
        <dsp:cNvPr id="0" name=""/>
        <dsp:cNvSpPr/>
      </dsp:nvSpPr>
      <dsp:spPr>
        <a:xfrm>
          <a:off x="6009007" y="67999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Economic Development and Land Use Updates 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009007" y="67999"/>
        <a:ext cx="2546129" cy="1080176"/>
      </dsp:txXfrm>
    </dsp:sp>
    <dsp:sp modelId="{91FC55C4-9E64-4FA2-A065-307E275FED65}">
      <dsp:nvSpPr>
        <dsp:cNvPr id="0" name=""/>
        <dsp:cNvSpPr/>
      </dsp:nvSpPr>
      <dsp:spPr>
        <a:xfrm>
          <a:off x="395949" y="2017887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FFD26-AD0B-4A7F-B49B-9661332D6169}">
      <dsp:nvSpPr>
        <dsp:cNvPr id="0" name=""/>
        <dsp:cNvSpPr/>
      </dsp:nvSpPr>
      <dsp:spPr>
        <a:xfrm>
          <a:off x="622786" y="2244724"/>
          <a:ext cx="626502" cy="626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80063-7557-48D8-977B-C6FF55C3062A}">
      <dsp:nvSpPr>
        <dsp:cNvPr id="0" name=""/>
        <dsp:cNvSpPr/>
      </dsp:nvSpPr>
      <dsp:spPr>
        <a:xfrm>
          <a:off x="1707592" y="2017887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Health Impact Assessment Updates</a:t>
          </a:r>
        </a:p>
      </dsp:txBody>
      <dsp:txXfrm>
        <a:off x="1707592" y="2017887"/>
        <a:ext cx="2546129" cy="1080176"/>
      </dsp:txXfrm>
    </dsp:sp>
    <dsp:sp modelId="{340780E3-13DE-48C3-8DE7-29CBB220F91F}">
      <dsp:nvSpPr>
        <dsp:cNvPr id="0" name=""/>
        <dsp:cNvSpPr/>
      </dsp:nvSpPr>
      <dsp:spPr>
        <a:xfrm>
          <a:off x="4697365" y="2017887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82601-2480-460D-9C77-9BA42BA17E87}">
      <dsp:nvSpPr>
        <dsp:cNvPr id="0" name=""/>
        <dsp:cNvSpPr/>
      </dsp:nvSpPr>
      <dsp:spPr>
        <a:xfrm>
          <a:off x="4924202" y="2244724"/>
          <a:ext cx="626502" cy="626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49385-0801-4682-A872-2234E83DCE08}">
      <dsp:nvSpPr>
        <dsp:cNvPr id="0" name=""/>
        <dsp:cNvSpPr/>
      </dsp:nvSpPr>
      <dsp:spPr>
        <a:xfrm>
          <a:off x="6009007" y="2017887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Transit and Roadway Updates</a:t>
          </a:r>
        </a:p>
      </dsp:txBody>
      <dsp:txXfrm>
        <a:off x="6009007" y="2017887"/>
        <a:ext cx="2546129" cy="1080176"/>
      </dsp:txXfrm>
    </dsp:sp>
    <dsp:sp modelId="{C91A9061-6251-4A3F-A01E-0AB52D0EE5E4}">
      <dsp:nvSpPr>
        <dsp:cNvPr id="0" name=""/>
        <dsp:cNvSpPr/>
      </dsp:nvSpPr>
      <dsp:spPr>
        <a:xfrm>
          <a:off x="395949" y="3967775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215D5-A127-4474-A29D-A9C1A2C17203}">
      <dsp:nvSpPr>
        <dsp:cNvPr id="0" name=""/>
        <dsp:cNvSpPr/>
      </dsp:nvSpPr>
      <dsp:spPr>
        <a:xfrm>
          <a:off x="622786" y="4194612"/>
          <a:ext cx="626502" cy="6265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FFC69-0A54-4980-B23A-ED1EA1DB2A86}">
      <dsp:nvSpPr>
        <dsp:cNvPr id="0" name=""/>
        <dsp:cNvSpPr/>
      </dsp:nvSpPr>
      <dsp:spPr>
        <a:xfrm>
          <a:off x="1707592" y="3967775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Discussion</a:t>
          </a:r>
        </a:p>
      </dsp:txBody>
      <dsp:txXfrm>
        <a:off x="1707592" y="3967775"/>
        <a:ext cx="2546129" cy="1080176"/>
      </dsp:txXfrm>
    </dsp:sp>
    <dsp:sp modelId="{247C3D9E-7208-4F7F-A1CE-CDF6F44BA284}">
      <dsp:nvSpPr>
        <dsp:cNvPr id="0" name=""/>
        <dsp:cNvSpPr/>
      </dsp:nvSpPr>
      <dsp:spPr>
        <a:xfrm>
          <a:off x="4697365" y="3967775"/>
          <a:ext cx="1080176" cy="108017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63DD7-804E-424C-9AB1-D84A8D1D3D14}">
      <dsp:nvSpPr>
        <dsp:cNvPr id="0" name=""/>
        <dsp:cNvSpPr/>
      </dsp:nvSpPr>
      <dsp:spPr>
        <a:xfrm>
          <a:off x="4924202" y="4194612"/>
          <a:ext cx="626502" cy="6265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2285D-7E4F-403B-B06F-0B84FD66411E}">
      <dsp:nvSpPr>
        <dsp:cNvPr id="0" name=""/>
        <dsp:cNvSpPr/>
      </dsp:nvSpPr>
      <dsp:spPr>
        <a:xfrm>
          <a:off x="6009007" y="3967775"/>
          <a:ext cx="2546129" cy="1080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Timeline &amp; Next Steps</a:t>
          </a:r>
        </a:p>
      </dsp:txBody>
      <dsp:txXfrm>
        <a:off x="6009007" y="3967775"/>
        <a:ext cx="2546129" cy="108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A112A8-DB07-487C-8C6D-365AD8A043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B395-736F-496C-BDA7-1152F12484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C7651F9A-FD9E-4352-8991-CDAF7B163C8D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041C7-81E5-4CF5-BF4B-DA152B98EF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D9B93-2D96-4D91-9386-AE23F4EA5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DBE40EF-A9E7-4952-9D2D-3C548F486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7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41.04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75,'0'0,"0"-1,0 1,0-1,0 1,1-1,-1 1,0 0,0-1,1 1,-1-1,0 1,0 0,1-1,-1 1,0 0,0 0,0-1,1 1,-1 0,0 0,1-1,-1 1,1 0,-1 0,1 0,0 0,12-3,-11 3,59-7,101 6,-110 2,-51-2,-1 1,1 0,-1 0,0 0,1 0,0 0,0 0,-1 0,1 0,0 0,-1 0,0 0,1 1,-1-1,1 0,0 0,-1 0,1 0,0 0,-1 1,-13 5,-28-1,-81 1,100-6,18 0,-13 0,0 0,-19-3,35 2,-1 1,0 0,1-1,-1 0,0 1,1-1,-1 0,0 0,1 1,-1-1,1-1,0 1,-3-2,4 3,0-1,-1 1,1-1,0 1,0 0,0 0,0-1,0 1,0-1,-1 1,1-1,0 0,0 1,0-1,0 1,0-1,0 1,0-1,0 1,1-1,-1 0,0 0,0 0,1-1,-1 1,1 0,0 0,0 0,0 1,-1-1,1 0,-1 1,3-2,2-2,1 1,-1-1,1 2,-1-1,1 0,0 1,0 1,10-3,52-4,-61 8,10-1,0 1,0 0,0 2,0 0,19 6,-27-6,1 1,-1 1,0-1,1 2,-2-1,0 2,1-1,-1 1,0 0,7 8,-14-13,0 0,0-1,0 1,0 0,-1-1,0 1,1-1,0 1,-1 0,1 0,-1 0,1 0,-1 0,1 0,-1-1,0 1,0 0,0 0,0 1,0-1,0 0,0 0,0 0,0-1,0 1,0 0,0 0,0 2,-1-1,-1-1,1-1,0 1,1 0,-2 1,1-1,-1 0,2-1,-2 1,1 0,-1-1,2 0,-2 1,0-1,1 1,0-1,-3 1,-20 2,0-2,-44-3,30 0,17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30.37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16 69,'-2'-1,"0"-2,-1-3,-1-5,2-4,1-3,0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0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5 8840 0 0,'-3'4'686'0'0,"1"-1"-1"0"0,0 0 1 0 0,0 1 0 0 0,-2 5 0 0 0,4-9-611 0 0,0 0-3 0 0,0 2-2 0 0,0 0-15 0 0,3 9-85 0 0,-3-11 19 0 0,0 1 0 0 0,0 0-1 0 0,0-1 1 0 0,1 1 0 0 0,-1 0 0 0 0,0-1 0 0 0,0 1 0 0 0,1-1 0 0 0,-1 1-1 0 0,0-1 1 0 0,0 1 0 0 0,0 0 0 0 0,0 0 0 0 0,0-1 0 0 0,0 1 0 0 0,0 0 0 0 0,0 0-1 0 0,0-1 1 0 0,-1 1 0 0 0,1 0 0 0 0,0-1 3 0 0,0 0 1 0 0,0 0-1 0 0,0-1 1 0 0,0 1-1 0 0,0 0 0 0 0,0 0 1 0 0,0 0-1 0 0,1 0 0 0 0,-1 0 1 0 0,0 0-1 0 0,0 0 1 0 0,0 0-1 0 0,0 0 0 0 0,0 0 1 0 0,1 0-1 0 0,-1 0 1 0 0,0 0-1 0 0,0 0 0 0 0,0 0 1 0 0,1 0-1 0 0,-1 0 0 0 0,0 0 1 0 0,0 0-1 0 0,0 0 1 0 0,0 0-1 0 0,1 0 0 0 0,-1 0 1 0 0,0 0-1 0 0,0 0 1 0 0,0 0-1 0 0,0 0 0 0 0,0 0 1 0 0,0 0-1 0 0,0 0 1 0 0,0 0-1 0 0,0 0 0 0 0,1 0 1 0 0,-1 0-1 0 0,0 0 0 0 0,0 0 1 0 0,0 0-1 0 0,0 0 1 0 0,0 0-1 0 0,1 0 0 0 0,-1 0 1 0 0,0 0-1 0 0,0 0 1 0 0,0 1-1 0 0,0-1 0 0 0,0 0 1 0 0,0 0-1 0 0,0 0 0 0 0,0 0 1 0 0,0 1-1 0 0,1-1 1 0 0,-1 0-1 0 0,0 0 0 0 0,0 0 1 0 0,0 0-1 0 0,0 1 1 0 0,0-1-1 0 0,0 0 0 0 0,0 0 1 0 0,0 0-1 0 0,0 1 0 0 0,0-1 1 0 0,0 0-1 0 0,-1 0 1 0 0,4-4-194 0 0,0-1-1 0 0,-1 1 1 0 0,1-1 0 0 0,-1 0 0 0 0,0 0 0 0 0,1-6 0 0 0,-1-8 2097 0 0,-2 18-1830 0 0,-1 0-66 0 0,-4 17-226 0 0,6-7 91 0 0,-1-8 128 0 0,0-1 0 0 0,0 0 0 0 0,0 0 0 0 0,0 0 0 0 0,0 0 0 0 0,0 0 0 0 0,1 0 0 0 0,-1 0 0 0 0,0 0 0 0 0,0 0-1 0 0,0 0 1 0 0,0 0 0 0 0,0 0 0 0 0,0 0 0 0 0,1 0 0 0 0,-1 0 0 0 0,0 0 0 0 0,0 0 0 0 0,0 0 0 0 0,0 0 0 0 0,0 0 0 0 0,0 0 0 0 0,0 0 0 0 0,1 0 0 0 0,-1 0-1 0 0,0 0 1 0 0,0 0 0 0 0,0 0 0 0 0,0 0 0 0 0,0 0 0 0 0,0 0 0 0 0,0 0 0 0 0,0-1 0 0 0,0 1 0 0 0,0 0 0 0 0,0 0 0 0 0,0 0 0 0 0,0 0 0 0 0,0 0-1 0 0,0 0 1 0 0,0 0 0 0 0,0-1 0 0 0,1 0-30 0 0,0 0 0 0 0,0 0 0 0 0,0 0 0 0 0,-1-1-1 0 0,1 1 1 0 0,-1-1 0 0 0,0 1 0 0 0,0 0 0 0 0,1 0 0 0 0,-1-1-1 0 0,0 0 1 0 0,0 1 0 0 0,0-2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2.7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3 6216 0 0,'-3'2'6784'0'0,"5"-2"-6784"0"0,19-5 992 0 0,-21 12-640 0 0,2-7-352 0 0,1 2 6 0 0,0-1-22 0 0,10-5 143 0 0,-13 4-139 0 0,7-1 123 0 0,-7 1-109 0 0,1 0 0 0 0,-1 0-1 0 0,0 0 1 0 0,0 0-1 0 0,0 0 1 0 0,0 0 0 0 0,1 0-1 0 0,-1 0 1 0 0,0 0-1 0 0,0 0 1 0 0,0 0 0 0 0,0 0-1 0 0,1 0 1 0 0,-1 0-1 0 0,0 0 1 0 0,0 0 0 0 0,0 0-1 0 0,0 0 1 0 0,0 0 0 0 0,0 0-1 0 0,0 0 1 0 0,0 0-1 0 0,0 0 1 0 0,0 1 0 0 0,0-1-1 0 0,0 0 1 0 0,0 0-1 0 0,1 0 1 0 0,-1 0 0 0 0,0 0-1 0 0,0 0 1 0 0,0 1-1 0 0,0-1 1 0 0,0 0 0 0 0,0 0-1 0 0,0 0 1 0 0,0 0-1 0 0,0 0 1 0 0,0 1 0 0 0,0-1-1 0 0,0 0 1 0 0,0 0-1 0 0,0 0 1 0 0,0 0 0 0 0,0 1-1 0 0,0-1 1 0 0,0 0-1 0 0,0 0 1 0 0,0 0 0 0 0,0 0-1 0 0,0 0 1 0 0,0 1-1 0 0,0-1 1 0 0,0 0 0 0 0,0 0-1 0 0,-11 4-75 0 0,10-4 51 0 0,-1 1 1 0 0,1-1-1 0 0,0 1 1 0 0,0-1-1 0 0,0 0 1 0 0,0 1-1 0 0,0-1 1 0 0,-1 0-1 0 0,2 0 1 0 0,-1 0-1 0 0,-1 0 1 0 0,1 0-1 0 0,0 0 1 0 0,0 0-1 0 0,-2-1 1 0 0,2 1-64 0 0,-5-4-2400 0 0,6 0 1415 0 0,0 1 466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5.2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3888 0 0,'3'0'6426'0'0,"1"0"-4351"0"0,15 2 128 0 0,-22 0-1933 0 0,9-2-183 0 0,-7 0-142 0 0,6 0-370 0 0,-17 3-103 0 0,11-3 429 0 0,1 1 0 0 0,-1-1-1 0 0,1 0 1 0 0,-1 1 0 0 0,1-1-1 0 0,0 0 1 0 0,-1 0-1 0 0,1 0 1 0 0,-1 0 0 0 0,1 0-1 0 0,-1 1 1 0 0,0-1 0 0 0,1 0-1 0 0,-1 0 1 0 0,1-1 0 0 0,0 1-1 0 0,-1 0 1 0 0,1 0 0 0 0,-1 0-1 0 0,1 0 1 0 0,-1 0 0 0 0,0-1-1 0 0,1 1 1 0 0,-1 0 0 0 0,1 0-1 0 0,0-1 1 0 0,-1 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6.0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1,'2'0,"-1"1,1 0,0-1,0 1,0 0,0-1,-1 1,1 0,-1 1,0-1,4 3,5 3,-4-3,-1-1,1 0,-1 0,0 1,1-1,-2 2,1-2,0 2,0 0,-1 0,5 7,-9-11,1 0,-1 0,1 0,-1 0,0 1,0-2,0 1,0 0,0 0,0 0,0 0,0 0,0 0,0 0,0 0,0 0,0 0,0 0,-1 0,1 0,-1 0,1 0,-1 0,1 0,-1-1,0 0,1 1,0 0,-1 0,0 0,-1 0,-2 3,-1 0,0 0,-11 5,4-1,10-8,0 2,0 0,0 0,0 0,1-1,-1 1,-2 4,4-6,0 1,0-1,-1 0,1 0,0 0,0 1,0-1,0 0,0 1,-1-1,1 1,0-1,0 0,0 1,0-1,0 1,0-1,0 1,1-1,-1 0,0 1,0-1,0 1,1-1,-1 0,1 1,-1-1,0 1,1-1,0 1,-1-1,1 1,0-1,0 0,-1 1,0-1,1 0,0 0,0 0,1 1,4 0,1 0,13-1,-14-1,7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6.42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0,'0'2,"0"0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8.73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0,'1'0,"2"0,3 0,4 0,3 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1.9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 0 4232 0 0,'0'0'1756'0'0,"-9"1"361"0"0,2 0-1802 0 0,6 0-312 0 0,1-1 0 0 0,-1 0-1 0 0,1 0 1 0 0,0 0 0 0 0,0 0 0 0 0,-1 0-1 0 0,0 0 1 0 0,1 0 0 0 0,-1 0-1 0 0,1 0 1 0 0,-1 0 0 0 0,0 0 0 0 0,1 0-1 0 0,0 0 1 0 0,0 0 0 0 0,-2-1-1 0 0,2 0 117 0 0,-8 0 1733 0 0,5 1-1533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5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 4 4664 0 0,'-11'-2'7661'0'0,"7"1"-7366"0"0,2 2-99 0 0,-6 4 654 0 0,8-5-791 0 0,-1 0-38 0 0,1-1 22 0 0,-1 0-22 0 0,0 1 107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8.4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9 5760 0 0,'0'0'4170'0'0,"0"0"-4143"0"0,-2-5-58 0 0,2 5 51 0 0,0 0 0 0 0,0 0 0 0 0,0 0 1 0 0,0 0-1 0 0,0 0 0 0 0,0 0 1 0 0,0 0-1 0 0,-1 0 0 0 0,1 0 1 0 0,0-1-1 0 0,0 1 0 0 0,0 0 1 0 0,0 0-1 0 0,2-3 1391 0 0,-12 6-1335 0 0,6-2 760 0 0,9 0 559 0 0,-4 0-1267 0 0,0-1-75 0 0,2 1-56 0 0,-3-1-67 0 0,0 0-84 0 0,6-3 175 0 0,-2 3 84 0 0,-9 2 27 0 0,-4 2-126 0 0,9-3-6 0 0,-1-1 0 0 0,1 1 1 0 0,-1-1-1 0 0,1 1 0 0 0,-1-1 0 0 0,0 0 0 0 0,0 0 0 0 0,0 0 1 0 0,1 0-1 0 0,0 0 0 0 0,-1 1 0 0 0,0-1 0 0 0,0 0 1 0 0,0 0-1 0 0,0 0 0 0 0,1 0 32 0 0,-2-1-21 0 0,0 0-11 0 0,3 0 10 0 0,-1 1-11 0 0,0 0 0 0 0,0 0 0 0 0,0 0-1 0 0,0 0 1 0 0,0 0 0 0 0,0-1 0 0 0,0 1-1 0 0,0 0 1 0 0,0 0 0 0 0,0 0 0 0 0,0 0-1 0 0,0 0 1 0 0,0 0 0 0 0,0 0 0 0 0,0 0-1 0 0,0 0 1 0 0,0 0 0 0 0,0 0 0 0 0,0 0 0 0 0,0 0-1 0 0,0 0 1 0 0,0 0 0 0 0,0 0 0 0 0,0 0-1 0 0,0 0 1 0 0,0 0 0 0 0,-1 0 0 0 0,1 0-1 0 0,0 0 1 0 0,-4 2-36 0 0,8-8-356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0.3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67 22,'-2'0,"-5"0,-5 0,-2-2,2-1,3-1,2-3,4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4.8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5.94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6.5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1,'6'0,"10"0,11 0,7 0,6 0,3 0,-7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49.7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25,'18'-1,"1"0,-1-1,26-6,-14 2,1 2,0 2,39 2,-51 0,-4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1.64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135 50,'0'0,"0"-1,1 1,-1 0,0 0,0 0,0 0,0 0,0-1,0 1,0 0,1 0,-1-1,0 1,1 0,-1 0,0 0,1 0,-1-1,0 1,1 0,-1 0,1 0,-1 0,0 0,0 0,12-2,-9 2,2-1,0 0,-1 1,1-2,-1 2,1-2,-1 0,0 0,1 0,0 0,-1-1,3-2,-6 5,-1 0,0-1,1 1,-1 0,0 0,0-1,1 1,-1 0,0-1,0 1,0 0,1-1,-1 1,0 0,0-1,0 1,0 0,0-1,0 1,0-1,0 1,0 0,0-1,0 1,0 0,0 0,0 0,0-1,0 1,0 0,0-1,0 1,0 0,-1-1,1 1,0 0,0-1,-1 1,1 0,0-1,0 1,-1 0,1 0,0-1,-1 1,1 0,0 0,0 0,0-1,0 1,-1 0,1 0,0 0,-1 0,1 0,-1 0,1 0,-1 0,-20-4,4 2,-30 2,40 0,0 1,0 0,-1 1,2-1,-1 1,-13 7,14-6,0 0,0-1,0 1,-1-1,-11 2,5-3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2.38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67 105,'-3'0,"-1"-1,1 0,0 1,-1-2,2 2,-2-1,1-1,0 1,0-1,1 0,-1 1,-4-6,5 6,0 0,1-1,-1 0,0 0,1 0,-1 1,1-1,-1-1,2 1,-2 0,1 0,0-1,0 1,1 0,-1-1,1 1,-1 0,0-5,2 5,-1 1,1-1,-1 1,1-1,-1 0,1 1,-1 0,1-1,1 0,-1 1,-1-1,1 2,0-2,1 1,-1 0,0 0,0-1,1 1,-1 0,0 1,1 0,0-1,-2 0,2 0,0 1,1-1,5-2,1 1,-1 1,14-2,133 3,-70 2,-73-3,-2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22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 6392 0 0,'0'0'792'0'0,"-16"4"2646"0"0,-2 15-1671 0 0,18-18-1682 0 0,0-1-26 0 0,-1 1-38 0 0,0-1 22 0 0,-1 1-22 0 0,2-1 22 0 0,-1 1-22 0 0,-6-4 651 0 0,9 2-874 0 0,-1-1 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28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126 6 6216 0 0,'-7'8'7401'0'0,"16"-11"-7008"0"0,9-4 399 0 0,-14 4-756 0 0,-3 3-32 0 0,-1 0-1 0 0,0 0 1 0 0,1 0 0 0 0,-1 0 0 0 0,1 0-1 0 0,0 0 1 0 0,-1 0 0 0 0,1 0-1 0 0,0 0 1 0 0,-1 1 0 0 0,0-1-1 0 0,1 0 1 0 0,-1 0 0 0 0,1 1 0 0 0,0-1-1 0 0,-1 0 1 0 0,1 1 0 0 0,-1-1-1 0 0,1 1 1 0 0,-1-1 0 0 0,1 1 0 0 0,1-1 37 0 0,-2 0-22 0 0,1 1 0 0 0,-1-1-1 0 0,1 0 1 0 0,-1 0-1 0 0,0 0 1 0 0,1 1-1 0 0,-1-1 1 0 0,0 0 0 0 0,0 0-1 0 0,1 1 1 0 0,-1-1-1 0 0,0 0 1 0 0,1 1 0 0 0,-1-1-1 0 0,0 0 1 0 0,1 1-1 0 0,-1-1 1 0 0,0 1 0 0 0,0-1-1 0 0,1 0 1 0 0,-1 1-1 0 0,0 0 1 0 0,1 0-8 0 0,-1 1 1 0 0,0-1 46 0 0,1-1-3 0 0,-1 1-36 0 0,1-1 0 0 0,0 0 0 0 0,-1 0 0 0 0,1 1 0 0 0,0-1 0 0 0,-1 1 0 0 0,0-1 0 0 0,0 1 0 0 0,1-1-1 0 0,-1 1 1 0 0,1-1 0 0 0,-1 0 0 0 0,1 0 0 0 0,-1 1 0 0 0,0-1 0 0 0,1 1 0 0 0,-1 0 0 0 0,0-1 0 0 0,1 1 0 0 0,-1 0 0 0 0,0-1 0 0 0,0 1 0 0 0,0 0 0 0 0,0 0 0 0 0,0-1 0 0 0,0 16-1 0 0,-1-13 12 0 0,1 17 147 0 0,-1-12-159 0 0,1-1 1 0 0,0 0-1 0 0,0 2 1 0 0,2 7 0 0 0,0-6-19 0 0,0-1 0 0 0,-1 1 0 0 0,0 0 0 0 0,-1 16 0 0 0,-1-22 0 0 0,1 4 0 0 0,1-6 0 0 0,0 0 0 0 0,0 1 0 0 0,1 0-1 0 0,2-8 12 0 0,-4 5 32 0 0,1 2-43 0 0,1-1-43 0 0,0 1 33 0 0,21 6 340 0 0,-23-7-277 0 0,-1-1-47 0 0,0-1-1 0 0,0 1 0 0 0,-1 0 1 0 0,1 0-1 0 0,0 0 0 0 0,0-1 1 0 0,-1 1-1 0 0,1-1 0 0 0,1 1 1 0 0,-2-1-1 0 0,-1-1 0 0 0,1 1-10 0 0,0 0-1 0 0,0 1 0 0 0,-1-1 1 0 0,1 1-1 0 0,0-1 0 0 0,-1 1 1 0 0,1 0-1 0 0,0-1 0 0 0,0 1 1 0 0,-1 1-1 0 0,-3-1 0 0 0,-2 1 10 0 0,6-1-27 0 0,0 1-1 0 0,-1-1 0 0 0,2 0 0 0 0,-2 1 0 0 0,1 0 0 0 0,0 0 0 0 0,0 0 0 0 0,-4 2 0 0 0,0 1-49 0 0,3-3 69 0 0,2-1 0 0 0,-2 1 0 0 0,1 0 0 0 0,0-1 0 0 0,-1 0 0 0 0,1 1 0 0 0,-1-1 0 0 0,2 0 0 0 0,-2-1 0 0 0,1 1 0 0 0,-1 0 0 0 0,1-1 0 0 0,0 1 0 0 0,-1-1 0 0 0,-1-1 0 0 0,3 1 4 0 0,1 0-1 0 0,-1 1 1 0 0,0-1-1 0 0,0 0 0 0 0,0 0 1 0 0,0 0-1 0 0,1 0 0 0 0,-1 0 1 0 0,0 0-1 0 0,1 0 0 0 0,-1 0 1 0 0,0 0-1 0 0,1 0 0 0 0,-1-3 1 0 0,1 2-44 0 0,-20-44-85 0 0,5 23 184 0 0,14 23-36 0 0,-7-16 30 0 0,8 16-49 0 0,0-1 0 0 0,0 1 0 0 0,-1 0 0 0 0,1-1 0 0 0,0 1 0 0 0,-1 0-1 0 0,1 0 1 0 0,0 0 0 0 0,0-1 0 0 0,0 1 0 0 0,-1 0 0 0 0,1-1-1 0 0,0 1 1 0 0,-1 0 0 0 0,1 0 0 0 0,-1-1 0 0 0,1 1 0 0 0,-1 0 0 0 0,1 0-1 0 0,-1 0 1 0 0,1 0 0 0 0,-1 0 0 0 0,1 0 0 0 0,0-1 0 0 0,0 1 0 0 0,-1 0-1 0 0,1 0 1 0 0,-1 1 0 0 0,1-1 0 0 0,-1 0 0 0 0,1 0 0 0 0,-1 0-1 0 0,0 1 13 0 0,0 0 0 0 0,-1 0-1 0 0,1 0 1 0 0,0 0 0 0 0,0 1-1 0 0,0-1 1 0 0,0 0-1 0 0,0 1 1 0 0,0-1 0 0 0,1 0-1 0 0,-1 1 1 0 0,0 0 0 0 0,1-1-1 0 0,-2 2 1 0 0,-3 25 281 0 0,3-10-1 0 0,-10 32-164 0 0,12-40-128 0 0,8-29 0 0 0,6-36-257 0 0,-8 31 13 0 0,-6 19 687 0 0,-4 13-110 0 0,-8 29 43 0 0,6-16-229 0 0,6-20-147 0 0,0-3-77 0 0,1-1 1 0 0,0 1-1 0 0,-1-1 0 0 0,1 2 1 0 0,0-2-1 0 0,0 1 0 0 0,0 0 1 0 0,2-3-1 0 0,3-6-4904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46.2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0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48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208 79 5264 0 0,'-5'8'1981'0'0,"5"-8"-1976"0"0,0 0-1 0 0,0 0 1 0 0,0 0-1 0 0,0 0 1 0 0,0 0-1 0 0,0 1 1 0 0,0-1-1 0 0,0 0 1 0 0,0 0-1 0 0,0 0 1 0 0,0 0-1 0 0,0 0 1 0 0,0 0-1 0 0,0 0 1 0 0,0 0-1 0 0,0 0 1 0 0,0 0-1 0 0,0 1 1 0 0,0-1-1 0 0,-1 0 1 0 0,1 0-1 0 0,0 0 1 0 0,0 0-1 0 0,0 0 1 0 0,0 0-1 0 0,0 0 1 0 0,0 0-1 0 0,0 0 1 0 0,0 0-1 0 0,0 0 1 0 0,0 0-1 0 0,0 0 1 0 0,0 0-1 0 0,-1 0 1 0 0,1 0-1 0 0,0 0 1 0 0,0 0 0 0 0,0 0-1 0 0,0 0 1 0 0,0 0-1 0 0,0 0 1 0 0,0 0-1 0 0,0 0 1 0 0,0 0-1 0 0,-1 0 1 0 0,1 0-1 0 0,0 0 1 0 0,0 0-1 0 0,0 0 1 0 0,0 0-1 0 0,0 0 1 0 0,0 0-1 0 0,0 0 1 0 0,0 0-1 0 0,0 0 1 0 0,0 0-1 0 0,0 0 1 0 0,-1 0-1 0 0,1 0 1 0 0,0-1-1 0 0,0 1 1 0 0,0 0-1 0 0,0 0 1 0 0,0 0-1 0 0,0-1 1 0 0,-1 1 0 0 0,1-1 0 0 0,0 1-1 0 0,-1-1 1 0 0,1 1 0 0 0,0 0 0 0 0,0-1-1 0 0,-1 1 1 0 0,1-1 0 0 0,-1 1 0 0 0,1 0-1 0 0,-1-1 1 0 0,1 1 0 0 0,-1 0 0 0 0,1 0-1 0 0,-1 0 1 0 0,0 0 0 0 0,2 0 19 0 0,-1 0 0 0 0,0 0-1 0 0,0 0 1 0 0,0 0 0 0 0,0 0 0 0 0,0 0 0 0 0,0 0 0 0 0,0 0 0 0 0,0-1 0 0 0,0 1 0 0 0,0 0 0 0 0,0 0-1 0 0,0 0 1 0 0,1 0 0 0 0,-1 0 0 0 0,0 0 0 0 0,0 0 0 0 0,0 0 0 0 0,0 0 0 0 0,0-1 0 0 0,0 1-1 0 0,0 0 1 0 0,1 0 0 0 0,-1 0 0 0 0,0 0 0 0 0,0 0 0 0 0,0 0 0 0 0,0-1 0 0 0,0 1 0 0 0,0 0 0 0 0,0 0-1 0 0,0 0 1 0 0,0 0 0 0 0,0-1 0 0 0,0 1 0 0 0,0 0 0 0 0,0 0 0 0 0,0 0 0 0 0,0 0 0 0 0,0 0 0 0 0,0-1-1 0 0,0 1 1 0 0,0 0 0 0 0,0 0 0 0 0,0 0 0 0 0,0 0 0 0 0,0 0 0 0 0,0-1 0 0 0,0 1 0 0 0,-1 0-1 0 0,1 0 1 0 0,0 0 0 0 0,0 0 0 0 0,0 0 0 0 0,0 0 0 0 0,0-1 0 0 0,0 1 0 0 0,0 0 0 0 0,-1 0 0 0 0,1 0-1 0 0,0 0 1 0 0,0 0 0 0 0,0 0 0 0 0,0 0 0 0 0,0 0 0 0 0,0 0 0 0 0,0 0 0 0 0,0 0 0 0 0,9-4 425 0 0,-7 4-447 0 0,0 0-1 0 0,1-1 1 0 0,-2 1-1 0 0,1-1 1 0 0,0 0-1 0 0,0 0 1 0 0,0 0-1 0 0,2-1 0 0 0,14-6 10 0 0,-18 8 37 0 0,1 0 0 0 0,-1 0-1 0 0,0 0 1 0 0,1 0-1 0 0,-1 0 1 0 0,1 0-1 0 0,-1 0 1 0 0,0 0 0 0 0,1 0-1 0 0,-1 0 1 0 0,0 0-1 0 0,1 0 1 0 0,-1 0-1 0 0,0 0 1 0 0,0 0 0 0 0,0 0-1 0 0,1 0 1 0 0,-1 0-1 0 0,1 0 1 0 0,-1 0-1 0 0,0 0 1 0 0,1 0 0 0 0,-1 0-1 0 0,0 0 1 0 0,0 1-1 0 0,1-1 1 0 0,-1 0 0 0 0,0 1-1 0 0,1-1 1 0 0,-1 0-1 0 0,0 0 1 0 0,0 1-1 0 0,0-1 1 0 0,0 0 0 0 0,0 1-1 0 0,0-1 1 0 0,0 1-1 0 0,1-1-147 0 0,-1 0-252 0 0,1 0 335 0 0,-1 0 1 0 0,0 0-1 0 0,1 0 1 0 0,-1 0-1 0 0,0-1 0 0 0,1 1 1 0 0,-1 0-1 0 0,0 0 1 0 0,0 0-1 0 0,1-1 1 0 0,-1 1-1 0 0,0 0 0 0 0,0 0 1 0 0,0 0-1 0 0,0-1 1 0 0,0 1-1 0 0,0 0 0 0 0,0-1 1 0 0,0 1-1 0 0,1 0 1 0 0,-1 0-1 0 0,0-1 1 0 0,0 1-1 0 0,0 0 0 0 0,0 0 1 0 0,0 0-1 0 0,0 0 1 0 0,0-1-1 0 0,1-15-401 0 0,-1 14 430 0 0,0-1-1 0 0,0 1 1 0 0,0 0 0 0 0,0-1 0 0 0,1 1 0 0 0,-1-1-1 0 0,1 2 1 0 0,0-5 0 0 0,-1 5 15 0 0,0 1 1 0 0,0-1-1 0 0,0 1 1 0 0,1 0-1 0 0,-1 0 0 0 0,0-1 1 0 0,0 1-1 0 0,0-1 0 0 0,0 1 1 0 0,0-1-1 0 0,0 1 1 0 0,0-1-1 0 0,0 1 0 0 0,0-1 1 0 0,-1 1-1 0 0,1-1 0 0 0,0 1 1 0 0,0-1-1 0 0,0 1 1 0 0,0-1-1 0 0,0 1 0 0 0,0-1 1 0 0,0 1-1 0 0,-1 0 1 0 0,1 0-1 0 0,0 0 0 0 0,-1-1 1 0 0,1 1-1 0 0,0 0 0 0 0,-1-1 1 0 0,1 1-1 0 0,-1 0 1 0 0,1 0-1 0 0,0-1 0 0 0,-1 1 1 0 0,1 0-1 0 0,0 0 0 0 0,0-1 1 0 0,-1 1-1 0 0,0 0 1 0 0,-8 4 164 0 0,-20 19-136 0 0,28-22-56 0 0,3 0 10 0 0,1 0 13 0 0,-3-1-21 0 0,0 0-1 0 0,1 0 1 0 0,-1 0-1 0 0,0 0 1 0 0,1 0-1 0 0,-1 0 1 0 0,1 0-1 0 0,-1 0 1 0 0,1 0-1 0 0,-1 0 1 0 0,1 0-1 0 0,-1 0 1 0 0,0 0-1 0 0,0 1 1 0 0,0-1 0 0 0,1 0-1 0 0,-1 1 1 0 0,1-1-1 0 0,-1 1 1 0 0,2 1 8 0 0,-2-1 57 0 0,0 1 0 0 0,0-1-1 0 0,-1 1 1 0 0,1 0 0 0 0,0 0-1 0 0,-1-1 1 0 0,1 1 0 0 0,-1-1-1 0 0,1 0 1 0 0,-1 1 0 0 0,1 0-1 0 0,-1-1 1 0 0,-1 2 0 0 0,2-1 76 0 0,-4 4 1218 0 0,2-5-1292 0 0,2-1 18 0 0,-1-1-82 0 0,0 0 1 0 0,0 1 0 0 0,0-1-1 0 0,-1 0 1 0 0,2 0 0 0 0,-2 0-1 0 0,1 1 1 0 0,-1-1 0 0 0,2 0-1 0 0,-2 1 1 0 0,-2-1 0 0 0,2 1-6 0 0,0-1 0 0 0,1 1 1 0 0,-2-1-1 0 0,1 1 0 0 0,1 0 1 0 0,-1-1-1 0 0,0 0 0 0 0,0 0 1 0 0,-2-2-1 0 0,2 2-51 0 0,0 0 1 0 0,1 1-1 0 0,-2-1 0 0 0,2 0 0 0 0,-1 0 1 0 0,-1 0-1 0 0,2 0 0 0 0,-2 1 0 0 0,-2-1 1 0 0,0 1-38 0 0,1 1 1 0 0,0-2 0 0 0,-1 1 0 0 0,1 0 0 0 0,-1-1 0 0 0,1 0-1 0 0,0 0 1 0 0,-1 0 0 0 0,1 0 0 0 0,0-1 0 0 0,-1 0-1 0 0,-4-4 1 0 0,7 5-119 0 0,-1 0-1 0 0,1 0 1 0 0,-1 0-1 0 0,1 0 1 0 0,0 1-1 0 0,-1-1 1 0 0,1 1-1 0 0,-6-1 1 0 0,5 1 116 0 0,0 0 1 0 0,0-1-1 0 0,0 0 1 0 0,0 1-1 0 0,0-1 1 0 0,-4-2-1 0 0,6 2 123 0 0,1 1 0 0 0,-1 0-1 0 0,0 0 1 0 0,0-1 0 0 0,0 1 0 0 0,0 0-1 0 0,1-1 1 0 0,-1 1 0 0 0,0 0 0 0 0,0 0-1 0 0,0 0 1 0 0,0 0 0 0 0,1 0 0 0 0,-1 0-1 0 0,0 0 1 0 0,0 0 0 0 0,0 0 0 0 0,0 1-1 0 0,1-1 1 0 0,-1 0 0 0 0,0 1 0 0 0,-2-1-1 0 0,1 2 74 0 0,0 0-1 0 0,0 1 0 0 0,-1-1 1 0 0,2 0-1 0 0,-2 1 0 0 0,0 2 1 0 0,4-8-97 0 0,0 1 0 0 0,1 0 0 0 0,-1 0 0 0 0,0 1-1 0 0,0 0 1 0 0,0-1 0 0 0,1 0 0 0 0,1-1 1070 0 0,-7 6-1013 0 0,3-2-70 0 0,0 1 0 0 0,0-1 0 0 0,1 0 1 0 0,0-1-1 0 0,-1 2 0 0 0,0-1 1 0 0,1 0-1 0 0,-1 1 0 0 0,1-1 0 0 0,-1 0 1 0 0,1 0-1 0 0,-1 1 0 0 0,1 1 0 0 0,-3 8 450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0.7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64,'0'-5,"0"1</inkml:trace>
  <inkml:trace contextRef="#ctx0" brushRef="#br0" timeOffset="1">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32.6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3 4920 0 0,'-7'4'6810'0'0,"13"-11"-5698"0"0,-9 11-362 0 0,3-3-684 0 0,1 1-52 0 0,0 1 33 0 0,0 0 0 0 0,0-2 1 0 0,0 2-1 0 0,-1 0 0 0 0,0-1 1 0 0,0 1-1 0 0,0 0 1 0 0,0-1-1 0 0,0 0 0 0 0,0 1 1 0 0,0 3-1 0 0,0 12 57 0 0,3 3-43 0 0,-2-20-114 0 0,5-20-86 0 0,-3 2 175 0 0,-6 35 523 0 0,-1-6-309 0 0,3-8-234 0 0,1-1 1 0 0,-1 0 0 0 0,0 1-1 0 0,1-1 1 0 0,-1 1 0 0 0,1-1-1 0 0,0 0 1 0 0,0 4 0 0 0,-2 26 323 0 0,3-33-415 0 0,4-4 91 0 0,5-8 191 0 0,-7 11-95 0 0,-3 1-120 0 0,0-1 31 0 0,1 1 0 0 0,-1-1 0 0 0,1 1 0 0 0,0 0 0 0 0,0-1 0 0 0,0 1 0 0 0,0 0 0 0 0,0 0 1 0 0,0-1-1 0 0,0 1 0 0 0,0 0 0 0 0,0 0 0 0 0,-1 0 0 0 0,3 1 0 0 0,-3-1 20 0 0,2 1-20 0 0,0 0 41 0 0,-2 0 24 0 0,1-1 17 0 0,-2 1-100 0 0,9 2 232 0 0,1 1-21 0 0,-9-4-217 0 0,0 1 1 0 0,0-1-1 0 0,1 0 1 0 0,-1 0-1 0 0,0 0 1 0 0,0 0-1 0 0,0 0 1 0 0,1 0-1 0 0,-1 0 0 0 0,0 0 1 0 0,0 0-1 0 0,0 0 1 0 0,0 0-1 0 0,0 0 1 0 0,0 0-1 0 0,0 0 1 0 0,1 0-1 0 0,-1 0 0 0 0,0 0 1 0 0,0 0-1 0 0,0 0 1 0 0,1 0-1 0 0,-1 0 1 0 0,0 0-1 0 0,0 0 1 0 0,1 0-1 0 0,-1 0 0 0 0,3-1 4 0 0,1 0-11 0 0,7-10 88 0 0,-11 11 37 0 0,0-1-69 0 0,0 2-45 0 0,0-1 0 0 0,0 1 0 0 0,0-1 0 0 0,1 0 0 0 0,-1 1-1 0 0,0-1 1 0 0,0 0 0 0 0,1 1 0 0 0,-1-1 0 0 0,0 0 0 0 0,1 1-1 0 0,-1-1 1 0 0,1 0 0 0 0,-1 0 0 0 0,0 0 0 0 0,1 1 0 0 0,-1-1-1 0 0,0 0 1 0 0,0 0 0 0 0,0 0 0 0 0,1 0 0 0 0,-1 0 0 0 0,1 0-1 0 0,-1 0 1 0 0,1 0 0 0 0,-1 0 0 0 0,0 0 0 0 0,1 0 0 0 0,-1 0-1 0 0,1 0 1 0 0,-1 0 0 0 0,0 0 50 0 0,2 2 11 0 0,1 0-64 0 0,-2 0 0 0 0,10-3 0 0 0,-10 2 0 0 0,0 0 0 0 0,7-4 0 0 0,-7 2-11 0 0,2-1 55 0 0,15-2-13 0 0,-16 4-20 0 0,-2 0 42 0 0,0 0 11 0 0,3 1 3 0 0,-1 1 121 0 0,4-2 509 0 0,-5 0-633 0 0,0 2 256 0 0,-1-2-266 0 0,3 0-44 0 0,10-2-239 0 0,5 4-1816 0 0,-18-2 1985 0 0,4 2-419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1.42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4.51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11 0,'0'2,"0"0,0 4,0 0,0 2,0 5,0 3,0 2,-2 2,0-2,-2-1,1-5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6.96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4,'1'-2,"2"0,3 4,2 1,-2 4,0 4,-2 4,-1 3,-2 0,-1 2,0-2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9.7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192 33,'-2'-3,"-2"-3,-2 1,-2 0,-2 1,0 0,-2 2,-1 1,-3-1,-1 2,-1 0,-2 0,1 0,-1 0,4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24.12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21 286,'1'2,"0"-1,0 0,0 0,0-1,0 1,0 0,0 0,0-1,2 2,2 1,0 0,0 0,1 0,-1-1,1 1,0-1,0 0,0-2,0 2,0-1,7 0,4-1,-1 0,27-4,-28 1,-1-1,1 0,0-2,18-8,-30 12,-2 1,2 0,-1 0,0-1,0 0,-1 0,1 0,0 1,-1-1,3-4,-3 6,-1 0,0-1,0 1,0-1,0 0,0 1,0-1,1 0,-1 1,0-1,0 0,0 0,0 1,0 0,0-1,0 1,0-1,-1-1,1 1,0 0,0 1,-1-1,1 0,-1 0,0 1,1 0,-1-1,0 1,1-1,-1 1,1-1,-1 1,0-1,0 1,0 0,1-1,-2 1,-4-2,0 1,0 0,-9 1,9 0,-1-1,0 0,-8-3,13 4,1-1,-1 1,0-1,1 1,-1-1,0 0,1 0,0-1,-1 1,1 0,0-1,-1 2,1-2,0 1,0-1,0 0,-1-1,-2-6,1-1,0 0,1 0,-1 0,1 0,2 1,-1-2,0-10,1 18,0 1,0-2,0 2,0-1,-1 0,0 0,0 0,1 0,-1 0,0 1,0-1,-1 0,1 1,0 0,-1-1,0 1,1 0,-2-1,2 1,-1 0,-1 1,1-1,0 0,0 0,-1 1,1 0,-1 0,1-1,-1 1,1 0,-1 0,1 1,-2-1,2 1,-5-1,-17 0,12 0,0 0,0 0,0-2,-19-5,23 2,8 6,0-1,0 1,-1 0,1 0,0-1,0 1,0 0,0 0,0-1,0 1,0 0,0 0,0-1,0 1,0 0,0 0,1-1,-1 1,0 0,0 0,0 0,0 0,0 0,0 0,0 0,1-1,-1 1,1-1,0 0,0 0,0 0,0 0,0 1,0-1,1 0,-1 1,0-1,0 1,3 0,2-1,0 0,1 0,-1 0,0 1,9 1,-13-1,0 1,-1-1,1 1,-1-1,1 1,-1-1,1 0,-1 1,0 0,0 0,1 0,-1 0,1 0,-2 0,2 1,-1-2,0 1,0 1,-1-1,1 1,0-1,0 1,0-1,0 0,-1 1,0 0,0 0,1 1,1 27,0-1,-2-27,1 0,0 0,-1 0,1 0,0 0,0 0,-1-1,2 0,-1 1,0 0,0 0,0-1,3 1,1 3,3 1,-8-4,-4-1,-61-4,60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27.74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24 0,'0'2,"0"2,0 5,0 3,0 0,0 1,0 2,0 1,0 2,-3 3,-1 0,-1-1,1 2,0-1,3-2,0-4,0 1,1-4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098DACB6-1DCD-430F-BE62-6583E9876812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F15D318-0515-43BA-BCE4-4B521AD4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1d02b8c7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e1d02b8c7f_0_1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sz="1200" kern="1200" dirty="0"/>
              <a:t>Provides clarity on how proposed multimodal alternatives will influence health in the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sz="1200" kern="1200" dirty="0"/>
              <a:t>Advocates for alternatives that optimize health equity and mitigate disparities in accordance with TPA’s intended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sz="1200" kern="1200" dirty="0"/>
              <a:t>Measures health holistically, accounting for the array of factors that directly and indirectly impact health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US" sz="1200" kern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US" sz="1200" kern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ge1d02b8c7f_0_1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7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1d02b8c7f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e1d02b8c7f_0_74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9" name="Google Shape;159;ge1d02b8c7f_0_74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89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2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8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6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9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15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7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5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25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2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6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1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8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9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0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15095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-140676" y="-91440"/>
            <a:ext cx="9415271" cy="6966586"/>
            <a:chOff x="24224" y="0"/>
            <a:chExt cx="9228713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318965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24224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2146298" y="2178270"/>
            <a:ext cx="10838096" cy="1341171"/>
            <a:chOff x="-2146298" y="2178270"/>
            <a:chExt cx="1083809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2146298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506677" y="2178270"/>
              <a:ext cx="2185121" cy="1341171"/>
              <a:chOff x="6478102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478102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6986054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505581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47120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DD1B323-4594-481A-8965-E6BE1D764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25" y="2448586"/>
            <a:ext cx="6448425" cy="7956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427191E-3E04-47EF-9527-10BDA91A52AB}"/>
              </a:ext>
            </a:extLst>
          </p:cNvPr>
          <p:cNvSpPr txBox="1"/>
          <p:nvPr userDrawn="1"/>
        </p:nvSpPr>
        <p:spPr>
          <a:xfrm>
            <a:off x="347241" y="3675888"/>
            <a:ext cx="90051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Kick-Off Meeting</a:t>
            </a: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April 29, 2021</a:t>
            </a:r>
          </a:p>
        </p:txBody>
      </p:sp>
    </p:spTree>
    <p:extLst>
      <p:ext uri="{BB962C8B-B14F-4D97-AF65-F5344CB8AC3E}">
        <p14:creationId xmlns:p14="http://schemas.microsoft.com/office/powerpoint/2010/main" val="156958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1677EAB-236F-4482-B8FB-AA5CDC3ED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887199">
            <a:off x="6981285" y="2008037"/>
            <a:ext cx="7451841" cy="4748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D6B6-AD26-4A33-92C7-40563CB8D440}"/>
              </a:ext>
            </a:extLst>
          </p:cNvPr>
          <p:cNvGrpSpPr/>
          <p:nvPr userDrawn="1"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EDF2C4-7034-4622-A54B-FC20604E61C4}"/>
                </a:ext>
              </a:extLst>
            </p:cNvPr>
            <p:cNvSpPr/>
            <p:nvPr userDrawn="1"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B36B04-DD35-41F7-BFEE-A9C4E1332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7A20D7-2E46-40D5-9BFC-C11C2D8A7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406081" cy="4804699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E2494F4-F6F5-4894-BCAB-ACF5EED6C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9220" y="1440458"/>
            <a:ext cx="5572320" cy="4804699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77A0D6-7FAC-44DA-9A3C-995658413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19" y="557515"/>
            <a:ext cx="11134021" cy="589642"/>
          </a:xfrm>
        </p:spPr>
        <p:txBody>
          <a:bodyPr tIns="0" rIns="0" bIns="0">
            <a:normAutofit/>
          </a:bodyPr>
          <a:lstStyle>
            <a:lvl1pPr>
              <a:defRPr sz="3600">
                <a:solidFill>
                  <a:schemeClr val="accent1"/>
                </a:solidFill>
                <a:latin typeface="Montserrat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DC531B2-C1CC-4A6F-B603-9B33A8EC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3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lt 3">
  <p:cSld name="Two Content Alt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 rot="-2806203">
            <a:off x="-1932085" y="-331970"/>
            <a:ext cx="5703688" cy="2862736"/>
          </a:xfrm>
          <a:custGeom>
            <a:avLst/>
            <a:gdLst/>
            <a:ahLst/>
            <a:cxnLst/>
            <a:rect l="l" t="t" r="r" b="b"/>
            <a:pathLst>
              <a:path w="5703688" h="2862736" extrusionOk="0">
                <a:moveTo>
                  <a:pt x="0" y="2838721"/>
                </a:moveTo>
                <a:lnTo>
                  <a:pt x="3024187" y="0"/>
                </a:lnTo>
                <a:lnTo>
                  <a:pt x="5703688" y="2862736"/>
                </a:lnTo>
                <a:lnTo>
                  <a:pt x="0" y="2838721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2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753" y="2005012"/>
            <a:ext cx="1061085" cy="67618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25753" y="279400"/>
            <a:ext cx="2436902" cy="171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1386840" y="3038475"/>
            <a:ext cx="3224072" cy="3206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2"/>
          </p:nvPr>
        </p:nvSpPr>
        <p:spPr>
          <a:xfrm>
            <a:off x="4848225" y="295276"/>
            <a:ext cx="6823315" cy="5949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10680970" y="6355895"/>
            <a:ext cx="990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11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lt 2">
  <p:cSld name="1_Two Content Alt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11"/>
          <p:cNvGrpSpPr/>
          <p:nvPr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44" name="Google Shape;44;p11"/>
            <p:cNvSpPr/>
            <p:nvPr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ontserrat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pic>
          <p:nvPicPr>
            <p:cNvPr id="45" name="Google Shape;45;p11"/>
            <p:cNvPicPr preferRelativeResize="0"/>
            <p:nvPr/>
          </p:nvPicPr>
          <p:blipFill rotWithShape="1">
            <a:blip r:embed="rId2">
              <a:alphaModFix/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37519" y="1440458"/>
            <a:ext cx="5406081" cy="48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6099220" y="1440458"/>
            <a:ext cx="5572320" cy="48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537519" y="557515"/>
            <a:ext cx="11134021" cy="58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"/>
              <a:buNone/>
              <a:defRPr sz="36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0680970" y="6355895"/>
            <a:ext cx="990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4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lt 1">
  <p:cSld name="Two Content Alt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537519" y="1440458"/>
            <a:ext cx="5406081" cy="48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2"/>
          </p:nvPr>
        </p:nvSpPr>
        <p:spPr>
          <a:xfrm>
            <a:off x="6099220" y="1440458"/>
            <a:ext cx="5572320" cy="48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8"/>
              </a:buClr>
              <a:buSzPts val="2800"/>
              <a:buChar char="•"/>
              <a:defRPr>
                <a:solidFill>
                  <a:srgbClr val="3636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537519" y="557515"/>
            <a:ext cx="11134021" cy="58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"/>
              <a:buNone/>
              <a:defRPr sz="3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37" name="Google Shape;37;p10"/>
          <p:cNvGrpSpPr/>
          <p:nvPr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38" name="Google Shape;38;p10"/>
            <p:cNvSpPr/>
            <p:nvPr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ontserrat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pic>
          <p:nvPicPr>
            <p:cNvPr id="39" name="Google Shape;39;p10"/>
            <p:cNvPicPr preferRelativeResize="0"/>
            <p:nvPr/>
          </p:nvPicPr>
          <p:blipFill rotWithShape="1">
            <a:blip r:embed="rId2">
              <a:alphaModFix/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0680970" y="6355895"/>
            <a:ext cx="990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15095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-17146" y="0"/>
            <a:ext cx="9242504" cy="6875146"/>
            <a:chOff x="-17146" y="0"/>
            <a:chExt cx="9242504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291386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-17146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2146298" y="2178270"/>
            <a:ext cx="10838096" cy="1341171"/>
            <a:chOff x="-2146298" y="2178270"/>
            <a:chExt cx="1083809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2146298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506677" y="2178270"/>
              <a:ext cx="2185121" cy="1341171"/>
              <a:chOff x="6478102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478102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6986054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505581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47120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DD1B323-4594-481A-8965-E6BE1D764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25" y="2448586"/>
            <a:ext cx="6448425" cy="7956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427191E-3E04-47EF-9527-10BDA91A52AB}"/>
              </a:ext>
            </a:extLst>
          </p:cNvPr>
          <p:cNvSpPr txBox="1"/>
          <p:nvPr userDrawn="1"/>
        </p:nvSpPr>
        <p:spPr>
          <a:xfrm>
            <a:off x="347241" y="3675888"/>
            <a:ext cx="90051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Kick-Off Meeting</a:t>
            </a: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April 29, 2021</a:t>
            </a:r>
          </a:p>
        </p:txBody>
      </p:sp>
    </p:spTree>
    <p:extLst>
      <p:ext uri="{BB962C8B-B14F-4D97-AF65-F5344CB8AC3E}">
        <p14:creationId xmlns:p14="http://schemas.microsoft.com/office/powerpoint/2010/main" val="73786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93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64F368-02FD-43AD-900F-CE5A4265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0" y="557515"/>
            <a:ext cx="11254430" cy="875902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0C1BAB-FEBE-4969-8D54-C36B54FEA160}"/>
              </a:ext>
            </a:extLst>
          </p:cNvPr>
          <p:cNvGrpSpPr/>
          <p:nvPr userDrawn="1"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349F66-F0A1-4C21-8908-86422D02381E}"/>
                </a:ext>
              </a:extLst>
            </p:cNvPr>
            <p:cNvSpPr/>
            <p:nvPr userDrawn="1"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8B688C5-9F5D-4F37-B4C9-85624A7A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D89F36-CF3B-4B91-8DFC-E6232901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10697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3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93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64F368-02FD-43AD-900F-CE5A4265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0" y="557515"/>
            <a:ext cx="11254430" cy="875902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D89F36-CF3B-4B91-8DFC-E6232901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10697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1677EAB-236F-4482-B8FB-AA5CDC3ED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887199">
            <a:off x="6981285" y="2008037"/>
            <a:ext cx="7451841" cy="4748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F0EE85-3B8D-40B9-8E10-1A0E9028A3C9}"/>
              </a:ext>
            </a:extLst>
          </p:cNvPr>
          <p:cNvGrpSpPr/>
          <p:nvPr userDrawn="1"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D67AC5-712B-4EDF-ABCA-10937DF33F6C}"/>
                </a:ext>
              </a:extLst>
            </p:cNvPr>
            <p:cNvSpPr/>
            <p:nvPr userDrawn="1"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E5EAE2A-12E5-4959-B595-4DB95B34D3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9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C58C897-7B64-4EDA-9CC6-F5EB80DEF3FF}"/>
              </a:ext>
            </a:extLst>
          </p:cNvPr>
          <p:cNvSpPr/>
          <p:nvPr userDrawn="1"/>
        </p:nvSpPr>
        <p:spPr>
          <a:xfrm rot="18793797">
            <a:off x="-1912629" y="-331970"/>
            <a:ext cx="5703688" cy="2862736"/>
          </a:xfrm>
          <a:custGeom>
            <a:avLst/>
            <a:gdLst>
              <a:gd name="connsiteX0" fmla="*/ 0 w 5798768"/>
              <a:gd name="connsiteY0" fmla="*/ 3597279 h 3597279"/>
              <a:gd name="connsiteX1" fmla="*/ 2899384 w 5798768"/>
              <a:gd name="connsiteY1" fmla="*/ 0 h 3597279"/>
              <a:gd name="connsiteX2" fmla="*/ 5798768 w 5798768"/>
              <a:gd name="connsiteY2" fmla="*/ 3597279 h 3597279"/>
              <a:gd name="connsiteX3" fmla="*/ 0 w 5798768"/>
              <a:gd name="connsiteY3" fmla="*/ 3597279 h 3597279"/>
              <a:gd name="connsiteX0" fmla="*/ 0 w 5798768"/>
              <a:gd name="connsiteY0" fmla="*/ 2611914 h 2611914"/>
              <a:gd name="connsiteX1" fmla="*/ 2949794 w 5798768"/>
              <a:gd name="connsiteY1" fmla="*/ 0 h 2611914"/>
              <a:gd name="connsiteX2" fmla="*/ 5798768 w 5798768"/>
              <a:gd name="connsiteY2" fmla="*/ 2611914 h 2611914"/>
              <a:gd name="connsiteX3" fmla="*/ 0 w 5798768"/>
              <a:gd name="connsiteY3" fmla="*/ 2611914 h 2611914"/>
              <a:gd name="connsiteX0" fmla="*/ 0 w 5798768"/>
              <a:gd name="connsiteY0" fmla="*/ 2862736 h 2862736"/>
              <a:gd name="connsiteX1" fmla="*/ 3119267 w 5798768"/>
              <a:gd name="connsiteY1" fmla="*/ 0 h 2862736"/>
              <a:gd name="connsiteX2" fmla="*/ 5798768 w 5798768"/>
              <a:gd name="connsiteY2" fmla="*/ 2862736 h 2862736"/>
              <a:gd name="connsiteX3" fmla="*/ 0 w 5798768"/>
              <a:gd name="connsiteY3" fmla="*/ 2862736 h 2862736"/>
              <a:gd name="connsiteX0" fmla="*/ 0 w 5703688"/>
              <a:gd name="connsiteY0" fmla="*/ 2838721 h 2862736"/>
              <a:gd name="connsiteX1" fmla="*/ 3024187 w 5703688"/>
              <a:gd name="connsiteY1" fmla="*/ 0 h 2862736"/>
              <a:gd name="connsiteX2" fmla="*/ 5703688 w 5703688"/>
              <a:gd name="connsiteY2" fmla="*/ 2862736 h 2862736"/>
              <a:gd name="connsiteX3" fmla="*/ 0 w 5703688"/>
              <a:gd name="connsiteY3" fmla="*/ 2838721 h 286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3688" h="2862736">
                <a:moveTo>
                  <a:pt x="0" y="2838721"/>
                </a:moveTo>
                <a:lnTo>
                  <a:pt x="3024187" y="0"/>
                </a:lnTo>
                <a:lnTo>
                  <a:pt x="5703688" y="2862736"/>
                </a:lnTo>
                <a:lnTo>
                  <a:pt x="0" y="283872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C8811E8-D742-4EBC-8BF9-CEC7D660A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54" y="2005012"/>
            <a:ext cx="1061085" cy="67618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EF30E21E-A68A-4909-8FFA-BA76923A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79400"/>
            <a:ext cx="2533650" cy="171132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A868A65-E702-4FE8-9471-E074A2B957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48225" y="295275"/>
            <a:ext cx="7077075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33AE023-6D7D-4F4F-BEBD-27B857143C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599" y="6356350"/>
            <a:ext cx="334250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4BB82-2418-4D35-9A7E-6ED0E6E631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AA9445D-378A-48DE-AB52-B4D60DA2B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9700" y="3038475"/>
            <a:ext cx="3190875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14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28371-9A98-479C-9E60-34F630595448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68D2BDA-55AF-4CB8-BCB5-57014FF4FD7C}"/>
              </a:ext>
            </a:extLst>
          </p:cNvPr>
          <p:cNvSpPr/>
          <p:nvPr userDrawn="1"/>
        </p:nvSpPr>
        <p:spPr>
          <a:xfrm>
            <a:off x="-17146" y="-49237"/>
            <a:ext cx="8711912" cy="6924383"/>
          </a:xfrm>
          <a:custGeom>
            <a:avLst/>
            <a:gdLst>
              <a:gd name="connsiteX0" fmla="*/ 3291838 w 8711912"/>
              <a:gd name="connsiteY0" fmla="*/ 0 h 6858001"/>
              <a:gd name="connsiteX1" fmla="*/ 5933972 w 8711912"/>
              <a:gd name="connsiteY1" fmla="*/ 0 h 6858001"/>
              <a:gd name="connsiteX2" fmla="*/ 5933972 w 8711912"/>
              <a:gd name="connsiteY2" fmla="*/ 0 h 6858001"/>
              <a:gd name="connsiteX3" fmla="*/ 6254462 w 8711912"/>
              <a:gd name="connsiteY3" fmla="*/ 0 h 6858001"/>
              <a:gd name="connsiteX4" fmla="*/ 6254462 w 8711912"/>
              <a:gd name="connsiteY4" fmla="*/ 0 h 6858001"/>
              <a:gd name="connsiteX5" fmla="*/ 8711912 w 8711912"/>
              <a:gd name="connsiteY5" fmla="*/ 0 h 6858001"/>
              <a:gd name="connsiteX6" fmla="*/ 5420074 w 8711912"/>
              <a:gd name="connsiteY6" fmla="*/ 6858001 h 6858001"/>
              <a:gd name="connsiteX7" fmla="*/ 2962624 w 8711912"/>
              <a:gd name="connsiteY7" fmla="*/ 6858001 h 6858001"/>
              <a:gd name="connsiteX8" fmla="*/ 2777941 w 8711912"/>
              <a:gd name="connsiteY8" fmla="*/ 6858001 h 6858001"/>
              <a:gd name="connsiteX9" fmla="*/ 2642134 w 8711912"/>
              <a:gd name="connsiteY9" fmla="*/ 6858001 h 6858001"/>
              <a:gd name="connsiteX10" fmla="*/ 320490 w 8711912"/>
              <a:gd name="connsiteY10" fmla="*/ 6858001 h 6858001"/>
              <a:gd name="connsiteX11" fmla="*/ 0 w 8711912"/>
              <a:gd name="connsiteY11" fmla="*/ 6858001 h 6858001"/>
              <a:gd name="connsiteX12" fmla="*/ 1 w 8711912"/>
              <a:gd name="connsiteY12" fmla="*/ 6858000 h 6858001"/>
              <a:gd name="connsiteX13" fmla="*/ 0 w 8711912"/>
              <a:gd name="connsiteY13" fmla="*/ 6858000 h 6858001"/>
              <a:gd name="connsiteX14" fmla="*/ 0 w 8711912"/>
              <a:gd name="connsiteY14" fmla="*/ 0 h 6858001"/>
              <a:gd name="connsiteX15" fmla="*/ 3291838 w 8711912"/>
              <a:gd name="connsiteY1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11912" h="6858001">
                <a:moveTo>
                  <a:pt x="3291838" y="0"/>
                </a:moveTo>
                <a:lnTo>
                  <a:pt x="5933972" y="0"/>
                </a:lnTo>
                <a:lnTo>
                  <a:pt x="5933972" y="0"/>
                </a:lnTo>
                <a:lnTo>
                  <a:pt x="6254462" y="0"/>
                </a:lnTo>
                <a:lnTo>
                  <a:pt x="6254462" y="0"/>
                </a:lnTo>
                <a:lnTo>
                  <a:pt x="8711912" y="0"/>
                </a:lnTo>
                <a:lnTo>
                  <a:pt x="5420074" y="6858001"/>
                </a:lnTo>
                <a:lnTo>
                  <a:pt x="2962624" y="6858001"/>
                </a:lnTo>
                <a:lnTo>
                  <a:pt x="2777941" y="6858001"/>
                </a:lnTo>
                <a:lnTo>
                  <a:pt x="2642134" y="6858001"/>
                </a:lnTo>
                <a:lnTo>
                  <a:pt x="320490" y="6858001"/>
                </a:lnTo>
                <a:lnTo>
                  <a:pt x="0" y="6858001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lnTo>
                  <a:pt x="329183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1637017" y="2178270"/>
            <a:ext cx="10812458" cy="1341171"/>
            <a:chOff x="-1637017" y="2178270"/>
            <a:chExt cx="10812458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1637017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990320" y="2178270"/>
              <a:ext cx="2185121" cy="1341171"/>
              <a:chOff x="6961745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961745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7469697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989224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DD3B8-686F-4B02-8D07-E59AE20E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9" y="2170776"/>
            <a:ext cx="6650620" cy="13255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78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28371-9A98-479C-9E60-34F630595448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76497-14CF-4109-BC92-A0C7C059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68D2BDA-55AF-4CB8-BCB5-57014FF4FD7C}"/>
              </a:ext>
            </a:extLst>
          </p:cNvPr>
          <p:cNvSpPr/>
          <p:nvPr userDrawn="1"/>
        </p:nvSpPr>
        <p:spPr>
          <a:xfrm>
            <a:off x="-17146" y="-112541"/>
            <a:ext cx="8711912" cy="6987688"/>
          </a:xfrm>
          <a:custGeom>
            <a:avLst/>
            <a:gdLst>
              <a:gd name="connsiteX0" fmla="*/ 3291838 w 8711912"/>
              <a:gd name="connsiteY0" fmla="*/ 0 h 6858001"/>
              <a:gd name="connsiteX1" fmla="*/ 5933972 w 8711912"/>
              <a:gd name="connsiteY1" fmla="*/ 0 h 6858001"/>
              <a:gd name="connsiteX2" fmla="*/ 5933972 w 8711912"/>
              <a:gd name="connsiteY2" fmla="*/ 0 h 6858001"/>
              <a:gd name="connsiteX3" fmla="*/ 6254462 w 8711912"/>
              <a:gd name="connsiteY3" fmla="*/ 0 h 6858001"/>
              <a:gd name="connsiteX4" fmla="*/ 6254462 w 8711912"/>
              <a:gd name="connsiteY4" fmla="*/ 0 h 6858001"/>
              <a:gd name="connsiteX5" fmla="*/ 8711912 w 8711912"/>
              <a:gd name="connsiteY5" fmla="*/ 0 h 6858001"/>
              <a:gd name="connsiteX6" fmla="*/ 5420074 w 8711912"/>
              <a:gd name="connsiteY6" fmla="*/ 6858001 h 6858001"/>
              <a:gd name="connsiteX7" fmla="*/ 2962624 w 8711912"/>
              <a:gd name="connsiteY7" fmla="*/ 6858001 h 6858001"/>
              <a:gd name="connsiteX8" fmla="*/ 2777941 w 8711912"/>
              <a:gd name="connsiteY8" fmla="*/ 6858001 h 6858001"/>
              <a:gd name="connsiteX9" fmla="*/ 2642134 w 8711912"/>
              <a:gd name="connsiteY9" fmla="*/ 6858001 h 6858001"/>
              <a:gd name="connsiteX10" fmla="*/ 320490 w 8711912"/>
              <a:gd name="connsiteY10" fmla="*/ 6858001 h 6858001"/>
              <a:gd name="connsiteX11" fmla="*/ 0 w 8711912"/>
              <a:gd name="connsiteY11" fmla="*/ 6858001 h 6858001"/>
              <a:gd name="connsiteX12" fmla="*/ 1 w 8711912"/>
              <a:gd name="connsiteY12" fmla="*/ 6858000 h 6858001"/>
              <a:gd name="connsiteX13" fmla="*/ 0 w 8711912"/>
              <a:gd name="connsiteY13" fmla="*/ 6858000 h 6858001"/>
              <a:gd name="connsiteX14" fmla="*/ 0 w 8711912"/>
              <a:gd name="connsiteY14" fmla="*/ 0 h 6858001"/>
              <a:gd name="connsiteX15" fmla="*/ 3291838 w 8711912"/>
              <a:gd name="connsiteY1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11912" h="6858001">
                <a:moveTo>
                  <a:pt x="3291838" y="0"/>
                </a:moveTo>
                <a:lnTo>
                  <a:pt x="5933972" y="0"/>
                </a:lnTo>
                <a:lnTo>
                  <a:pt x="5933972" y="0"/>
                </a:lnTo>
                <a:lnTo>
                  <a:pt x="6254462" y="0"/>
                </a:lnTo>
                <a:lnTo>
                  <a:pt x="6254462" y="0"/>
                </a:lnTo>
                <a:lnTo>
                  <a:pt x="8711912" y="0"/>
                </a:lnTo>
                <a:lnTo>
                  <a:pt x="5420074" y="6858001"/>
                </a:lnTo>
                <a:lnTo>
                  <a:pt x="2962624" y="6858001"/>
                </a:lnTo>
                <a:lnTo>
                  <a:pt x="2777941" y="6858001"/>
                </a:lnTo>
                <a:lnTo>
                  <a:pt x="2642134" y="6858001"/>
                </a:lnTo>
                <a:lnTo>
                  <a:pt x="320490" y="6858001"/>
                </a:lnTo>
                <a:lnTo>
                  <a:pt x="0" y="6858001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lnTo>
                  <a:pt x="329183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1637017" y="2178270"/>
            <a:ext cx="10795366" cy="1341171"/>
            <a:chOff x="-1637017" y="2178270"/>
            <a:chExt cx="1079536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1637017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973228" y="2178270"/>
              <a:ext cx="2185121" cy="1341171"/>
              <a:chOff x="6944653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944653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7452605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972132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DD3B8-686F-4B02-8D07-E59AE20E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9" y="2170776"/>
            <a:ext cx="6650620" cy="13255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51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58BCF6B-BBFF-4D80-88C7-F12275291AA3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CB375D-A94C-484F-A765-8B6817C6B0E3}"/>
              </a:ext>
            </a:extLst>
          </p:cNvPr>
          <p:cNvSpPr/>
          <p:nvPr userDrawn="1"/>
        </p:nvSpPr>
        <p:spPr>
          <a:xfrm>
            <a:off x="0" y="-81024"/>
            <a:ext cx="6412371" cy="6939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1070871" y="-81024"/>
            <a:ext cx="9280732" cy="6956169"/>
            <a:chOff x="-17146" y="0"/>
            <a:chExt cx="9242504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291386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-17146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0FDC4F3B-D680-4276-80D4-A1189C09F1FC}"/>
              </a:ext>
            </a:extLst>
          </p:cNvPr>
          <p:cNvGrpSpPr/>
          <p:nvPr userDrawn="1"/>
        </p:nvGrpSpPr>
        <p:grpSpPr>
          <a:xfrm>
            <a:off x="6349704" y="3439911"/>
            <a:ext cx="598258" cy="368159"/>
            <a:chOff x="6466527" y="2235420"/>
            <a:chExt cx="2202344" cy="135528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DA0581-9365-40FA-914D-3DDF6A1EB924}"/>
                </a:ext>
              </a:extLst>
            </p:cNvPr>
            <p:cNvSpPr/>
            <p:nvPr/>
          </p:nvSpPr>
          <p:spPr>
            <a:xfrm>
              <a:off x="6466527" y="2235420"/>
              <a:ext cx="1160465" cy="1341171"/>
            </a:xfrm>
            <a:custGeom>
              <a:avLst/>
              <a:gdLst>
                <a:gd name="connsiteX0" fmla="*/ 0 w 1160465"/>
                <a:gd name="connsiteY0" fmla="*/ 1341171 h 1341171"/>
                <a:gd name="connsiteX1" fmla="*/ 643762 w 1160465"/>
                <a:gd name="connsiteY1" fmla="*/ 0 h 1341171"/>
                <a:gd name="connsiteX2" fmla="*/ 1160466 w 1160465"/>
                <a:gd name="connsiteY2" fmla="*/ 0 h 1341171"/>
                <a:gd name="connsiteX3" fmla="*/ 516704 w 1160465"/>
                <a:gd name="connsiteY3" fmla="*/ 1341171 h 1341171"/>
                <a:gd name="connsiteX4" fmla="*/ 0 w 1160465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65" h="1341171">
                  <a:moveTo>
                    <a:pt x="0" y="1341171"/>
                  </a:moveTo>
                  <a:lnTo>
                    <a:pt x="643762" y="0"/>
                  </a:lnTo>
                  <a:lnTo>
                    <a:pt x="1160466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F04F5B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1E3871-E966-4C3B-9501-3FA235750C0C}"/>
                </a:ext>
              </a:extLst>
            </p:cNvPr>
            <p:cNvSpPr/>
            <p:nvPr/>
          </p:nvSpPr>
          <p:spPr>
            <a:xfrm>
              <a:off x="6986054" y="2235420"/>
              <a:ext cx="1160465" cy="1341171"/>
            </a:xfrm>
            <a:custGeom>
              <a:avLst/>
              <a:gdLst>
                <a:gd name="connsiteX0" fmla="*/ 0 w 1160465"/>
                <a:gd name="connsiteY0" fmla="*/ 1341171 h 1341171"/>
                <a:gd name="connsiteX1" fmla="*/ 643762 w 1160465"/>
                <a:gd name="connsiteY1" fmla="*/ 0 h 1341171"/>
                <a:gd name="connsiteX2" fmla="*/ 1160466 w 1160465"/>
                <a:gd name="connsiteY2" fmla="*/ 0 h 1341171"/>
                <a:gd name="connsiteX3" fmla="*/ 516704 w 1160465"/>
                <a:gd name="connsiteY3" fmla="*/ 1341171 h 1341171"/>
                <a:gd name="connsiteX4" fmla="*/ 0 w 1160465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65" h="1341171">
                  <a:moveTo>
                    <a:pt x="0" y="1341171"/>
                  </a:moveTo>
                  <a:lnTo>
                    <a:pt x="643762" y="0"/>
                  </a:lnTo>
                  <a:lnTo>
                    <a:pt x="1160466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21A4FF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EA650BE-5ACF-4B21-8C3D-C389837747BC}"/>
                </a:ext>
              </a:extLst>
            </p:cNvPr>
            <p:cNvSpPr/>
            <p:nvPr/>
          </p:nvSpPr>
          <p:spPr>
            <a:xfrm>
              <a:off x="7505581" y="2235420"/>
              <a:ext cx="1157642" cy="1341171"/>
            </a:xfrm>
            <a:custGeom>
              <a:avLst/>
              <a:gdLst>
                <a:gd name="connsiteX0" fmla="*/ 0 w 1157642"/>
                <a:gd name="connsiteY0" fmla="*/ 1341171 h 1341171"/>
                <a:gd name="connsiteX1" fmla="*/ 643762 w 1157642"/>
                <a:gd name="connsiteY1" fmla="*/ 0 h 1341171"/>
                <a:gd name="connsiteX2" fmla="*/ 1157643 w 1157642"/>
                <a:gd name="connsiteY2" fmla="*/ 0 h 1341171"/>
                <a:gd name="connsiteX3" fmla="*/ 516704 w 1157642"/>
                <a:gd name="connsiteY3" fmla="*/ 1341171 h 1341171"/>
                <a:gd name="connsiteX4" fmla="*/ 0 w 1157642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642" h="1341171">
                  <a:moveTo>
                    <a:pt x="0" y="1341171"/>
                  </a:moveTo>
                  <a:lnTo>
                    <a:pt x="643762" y="0"/>
                  </a:lnTo>
                  <a:lnTo>
                    <a:pt x="1157643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03E06E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C2EB34B-EA5D-4DE8-8DC9-F8862C152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964" y="2187616"/>
            <a:ext cx="6643869" cy="1262425"/>
          </a:xfrm>
        </p:spPr>
        <p:txBody>
          <a:bodyPr anchor="b" anchorCtr="0">
            <a:normAutofit/>
          </a:bodyPr>
          <a:lstStyle>
            <a:lvl1pPr algn="r"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section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B3957-FC59-4CF2-8406-942097690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3425765"/>
            <a:ext cx="5324475" cy="4286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8" name="Picture 4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231F2F-1B29-47D4-AFA9-FDE69AAA5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022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F23901-956C-4157-9C0C-21FD028394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9A75D53-D755-4785-8813-0493D04EBD13}"/>
              </a:ext>
            </a:extLst>
          </p:cNvPr>
          <p:cNvSpPr/>
          <p:nvPr userDrawn="1"/>
        </p:nvSpPr>
        <p:spPr>
          <a:xfrm>
            <a:off x="-930727" y="3448138"/>
            <a:ext cx="10590814" cy="189823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FAD0261-419E-4914-8914-7EA106E376EB}"/>
              </a:ext>
            </a:extLst>
          </p:cNvPr>
          <p:cNvSpPr/>
          <p:nvPr userDrawn="1"/>
        </p:nvSpPr>
        <p:spPr>
          <a:xfrm>
            <a:off x="7837714" y="3443514"/>
            <a:ext cx="1880216" cy="1911657"/>
          </a:xfrm>
          <a:prstGeom prst="parallelogram">
            <a:avLst>
              <a:gd name="adj" fmla="val 55472"/>
            </a:avLst>
          </a:prstGeom>
          <a:solidFill>
            <a:srgbClr val="F74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26E3F06-5719-4D7E-8350-AD682DFBA272}"/>
              </a:ext>
            </a:extLst>
          </p:cNvPr>
          <p:cNvSpPr/>
          <p:nvPr userDrawn="1"/>
        </p:nvSpPr>
        <p:spPr>
          <a:xfrm>
            <a:off x="8359271" y="3437795"/>
            <a:ext cx="1880216" cy="1917376"/>
          </a:xfrm>
          <a:prstGeom prst="parallelogram">
            <a:avLst>
              <a:gd name="adj" fmla="val 57200"/>
            </a:avLst>
          </a:prstGeom>
          <a:solidFill>
            <a:srgbClr val="23A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EF867-97FA-4A16-A773-4E97D32F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95" y="3448138"/>
            <a:ext cx="7655169" cy="13993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D8750373-434C-4134-90C0-4B5FC62E12AA}"/>
              </a:ext>
            </a:extLst>
          </p:cNvPr>
          <p:cNvSpPr/>
          <p:nvPr userDrawn="1"/>
        </p:nvSpPr>
        <p:spPr>
          <a:xfrm>
            <a:off x="8880827" y="3439825"/>
            <a:ext cx="1880216" cy="1917376"/>
          </a:xfrm>
          <a:prstGeom prst="parallelogram">
            <a:avLst>
              <a:gd name="adj" fmla="val 57200"/>
            </a:avLst>
          </a:prstGeom>
          <a:solidFill>
            <a:srgbClr val="04E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3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27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4BB82-2418-4D35-9A7E-6ED0E6E631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5" r:id="rId2"/>
    <p:sldLayoutId id="2147483672" r:id="rId3"/>
    <p:sldLayoutId id="2147483680" r:id="rId4"/>
    <p:sldLayoutId id="2147483678" r:id="rId5"/>
    <p:sldLayoutId id="2147483677" r:id="rId6"/>
    <p:sldLayoutId id="2147483679" r:id="rId7"/>
    <p:sldLayoutId id="2147483674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C6D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6D7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6D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6D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11" Type="http://schemas.openxmlformats.org/officeDocument/2006/relationships/image" Target="../media/image7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customXml" Target="../ink/ink18.xml"/><Relationship Id="rId21" Type="http://schemas.openxmlformats.org/officeDocument/2006/relationships/image" Target="../media/image39.png"/><Relationship Id="rId34" Type="http://schemas.openxmlformats.org/officeDocument/2006/relationships/customXml" Target="../ink/ink15.xml"/><Relationship Id="rId42" Type="http://schemas.openxmlformats.org/officeDocument/2006/relationships/image" Target="../media/image49.png"/><Relationship Id="rId47" Type="http://schemas.openxmlformats.org/officeDocument/2006/relationships/customXml" Target="../ink/ink23.xml"/><Relationship Id="rId50" Type="http://schemas.openxmlformats.org/officeDocument/2006/relationships/image" Target="../media/image52.png"/><Relationship Id="rId55" Type="http://schemas.openxmlformats.org/officeDocument/2006/relationships/customXml" Target="../ink/ink27.xml"/><Relationship Id="rId63" Type="http://schemas.openxmlformats.org/officeDocument/2006/relationships/image" Target="../media/image31.sv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43.png"/><Relationship Id="rId41" Type="http://schemas.openxmlformats.org/officeDocument/2006/relationships/customXml" Target="../ink/ink19.xml"/><Relationship Id="rId54" Type="http://schemas.openxmlformats.org/officeDocument/2006/relationships/image" Target="../media/image54.png"/><Relationship Id="rId6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4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47.png"/><Relationship Id="rId40" Type="http://schemas.openxmlformats.org/officeDocument/2006/relationships/image" Target="../media/image48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customXml" Target="../ink/ink29.xml"/><Relationship Id="rId66" Type="http://schemas.openxmlformats.org/officeDocument/2006/relationships/image" Target="../media/image60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61" Type="http://schemas.openxmlformats.org/officeDocument/2006/relationships/image" Target="../media/image57.png"/><Relationship Id="rId10" Type="http://schemas.openxmlformats.org/officeDocument/2006/relationships/customXml" Target="../ink/ink3.xml"/><Relationship Id="rId19" Type="http://schemas.openxmlformats.org/officeDocument/2006/relationships/image" Target="../media/image38.png"/><Relationship Id="rId31" Type="http://schemas.openxmlformats.org/officeDocument/2006/relationships/image" Target="../media/image44.png"/><Relationship Id="rId44" Type="http://schemas.openxmlformats.org/officeDocument/2006/relationships/customXml" Target="../ink/ink21.xml"/><Relationship Id="rId52" Type="http://schemas.openxmlformats.org/officeDocument/2006/relationships/image" Target="../media/image53.png"/><Relationship Id="rId60" Type="http://schemas.openxmlformats.org/officeDocument/2006/relationships/customXml" Target="../ink/ink30.xml"/><Relationship Id="rId65" Type="http://schemas.openxmlformats.org/officeDocument/2006/relationships/image" Target="../media/image59.svg"/><Relationship Id="rId4" Type="http://schemas.openxmlformats.org/officeDocument/2006/relationships/customXml" Target="../ink/ink1.xml"/><Relationship Id="rId9" Type="http://schemas.openxmlformats.org/officeDocument/2006/relationships/image" Target="../media/image33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42.png"/><Relationship Id="rId30" Type="http://schemas.openxmlformats.org/officeDocument/2006/relationships/customXml" Target="../ink/ink13.xml"/><Relationship Id="rId35" Type="http://schemas.openxmlformats.org/officeDocument/2006/relationships/image" Target="../media/image46.png"/><Relationship Id="rId43" Type="http://schemas.openxmlformats.org/officeDocument/2006/relationships/customXml" Target="../ink/ink20.xml"/><Relationship Id="rId48" Type="http://schemas.openxmlformats.org/officeDocument/2006/relationships/image" Target="../media/image51.png"/><Relationship Id="rId56" Type="http://schemas.openxmlformats.org/officeDocument/2006/relationships/image" Target="../media/image55.png"/><Relationship Id="rId64" Type="http://schemas.openxmlformats.org/officeDocument/2006/relationships/image" Target="../media/image58.png"/><Relationship Id="rId8" Type="http://schemas.openxmlformats.org/officeDocument/2006/relationships/customXml" Target="../ink/ink2.xml"/><Relationship Id="rId51" Type="http://schemas.openxmlformats.org/officeDocument/2006/relationships/customXml" Target="../ink/ink25.xml"/><Relationship Id="rId3" Type="http://schemas.openxmlformats.org/officeDocument/2006/relationships/image" Target="../media/image29.png"/><Relationship Id="rId12" Type="http://schemas.openxmlformats.org/officeDocument/2006/relationships/customXml" Target="../ink/ink4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customXml" Target="../ink/ink17.xml"/><Relationship Id="rId46" Type="http://schemas.openxmlformats.org/officeDocument/2006/relationships/image" Target="../media/image50.png"/><Relationship Id="rId59" Type="http://schemas.openxmlformats.org/officeDocument/2006/relationships/image" Target="../media/image56.png"/><Relationship Id="rId67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FB4198-3A3E-474A-B262-861291ED000B}"/>
              </a:ext>
            </a:extLst>
          </p:cNvPr>
          <p:cNvSpPr/>
          <p:nvPr/>
        </p:nvSpPr>
        <p:spPr>
          <a:xfrm>
            <a:off x="221978" y="3561181"/>
            <a:ext cx="5394451" cy="1174403"/>
          </a:xfrm>
          <a:prstGeom prst="rect">
            <a:avLst/>
          </a:prstGeom>
          <a:solidFill>
            <a:srgbClr val="1C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SAWG Meeting #2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July 22, 2021</a:t>
            </a:r>
          </a:p>
        </p:txBody>
      </p:sp>
    </p:spTree>
    <p:extLst>
      <p:ext uri="{BB962C8B-B14F-4D97-AF65-F5344CB8AC3E}">
        <p14:creationId xmlns:p14="http://schemas.microsoft.com/office/powerpoint/2010/main" val="91089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9D108-BF8A-4167-A4D0-E44D3CD4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544" y="1379813"/>
            <a:ext cx="9583894" cy="53909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A3866-5549-48F5-AF58-999860A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Okeechobee Blvd Corridor TOTAL Taxable Value 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583A75C-347E-4664-9E49-73683FADBD12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1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9D108-BF8A-4167-A4D0-E44D3CD4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426" y="1384129"/>
            <a:ext cx="9734486" cy="54738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A3866-5549-48F5-AF58-999860A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Okeechobee Blvd Corridor Value per Acre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583A75C-347E-4664-9E49-73683FADBD12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63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1d02b8c7f_0_18"/>
          <p:cNvSpPr txBox="1">
            <a:spLocks noGrp="1"/>
          </p:cNvSpPr>
          <p:nvPr>
            <p:ph type="title"/>
          </p:nvPr>
        </p:nvSpPr>
        <p:spPr>
          <a:xfrm>
            <a:off x="537670" y="659332"/>
            <a:ext cx="11133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"/>
              <a:buNone/>
            </a:pPr>
            <a:r>
              <a:rPr lang="en-US" sz="4400" b="1" dirty="0"/>
              <a:t>HIA Steps &amp; Key Considerations</a:t>
            </a:r>
            <a:endParaRPr sz="4400" b="1" dirty="0"/>
          </a:p>
        </p:txBody>
      </p:sp>
      <p:sp>
        <p:nvSpPr>
          <p:cNvPr id="102" name="Google Shape;102;ge1d02b8c7f_0_18"/>
          <p:cNvSpPr txBox="1">
            <a:spLocks noGrp="1"/>
          </p:cNvSpPr>
          <p:nvPr>
            <p:ph type="sldNum" idx="12"/>
          </p:nvPr>
        </p:nvSpPr>
        <p:spPr>
          <a:xfrm>
            <a:off x="10680970" y="6355895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103" name="Google Shape;103;ge1d02b8c7f_0_18"/>
          <p:cNvGrpSpPr/>
          <p:nvPr/>
        </p:nvGrpSpPr>
        <p:grpSpPr>
          <a:xfrm>
            <a:off x="8142373" y="3226193"/>
            <a:ext cx="4430281" cy="1909576"/>
            <a:chOff x="5989772" y="2297099"/>
            <a:chExt cx="3197605" cy="1321414"/>
          </a:xfrm>
        </p:grpSpPr>
        <p:sp>
          <p:nvSpPr>
            <p:cNvPr id="104" name="Google Shape;104;ge1d02b8c7f_0_18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05" name="Google Shape;105;ge1d02b8c7f_0_18"/>
            <p:cNvSpPr/>
            <p:nvPr/>
          </p:nvSpPr>
          <p:spPr>
            <a:xfrm>
              <a:off x="6420161" y="3255513"/>
              <a:ext cx="374700" cy="363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>
                  <a:solidFill>
                    <a:srgbClr val="6C6D7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5</a:t>
              </a:r>
              <a:endParaRPr sz="2400" b="0" i="0" u="none" strike="noStrike" cap="none" dirty="0">
                <a:solidFill>
                  <a:srgbClr val="6C6D7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06" name="Google Shape;106;ge1d02b8c7f_0_18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rgbClr val="FFFFFF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Reporting &amp; Monitoring</a:t>
              </a:r>
              <a:endParaRPr sz="15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07" name="Google Shape;107;ge1d02b8c7f_0_18"/>
            <p:cNvSpPr txBox="1"/>
            <p:nvPr/>
          </p:nvSpPr>
          <p:spPr>
            <a:xfrm rot="18900000">
              <a:off x="6698294" y="2539279"/>
              <a:ext cx="2489083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707072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Present HIA to the community and evaluate the impacts on decision-making process. </a:t>
              </a:r>
              <a:endParaRPr sz="1400" b="0" i="0" u="none" strike="noStrike" cap="none" dirty="0">
                <a:solidFill>
                  <a:srgbClr val="707072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</p:grpSp>
      <p:grpSp>
        <p:nvGrpSpPr>
          <p:cNvPr id="108" name="Google Shape;108;ge1d02b8c7f_0_18"/>
          <p:cNvGrpSpPr/>
          <p:nvPr/>
        </p:nvGrpSpPr>
        <p:grpSpPr>
          <a:xfrm>
            <a:off x="6440486" y="1811501"/>
            <a:ext cx="3608567" cy="3555380"/>
            <a:chOff x="4761417" y="1318142"/>
            <a:chExt cx="2604523" cy="2460300"/>
          </a:xfrm>
        </p:grpSpPr>
        <p:sp>
          <p:nvSpPr>
            <p:cNvPr id="109" name="Google Shape;109;ge1d02b8c7f_0_18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0" name="Google Shape;110;ge1d02b8c7f_0_18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6C6D7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4</a:t>
              </a:r>
              <a:endParaRPr sz="2400" b="0" i="0" u="none" strike="noStrike" cap="none" dirty="0">
                <a:solidFill>
                  <a:srgbClr val="6C6D7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1" name="Google Shape;111;ge1d02b8c7f_0_18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rgbClr val="FFFFFF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Recommendations</a:t>
              </a:r>
              <a:endParaRPr sz="15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2" name="Google Shape;112;ge1d02b8c7f_0_18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707072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Create recommendations in line with health promotion strategies.</a:t>
              </a:r>
              <a:endParaRPr sz="1400" b="0" i="0" u="none" strike="noStrike" cap="none" dirty="0">
                <a:solidFill>
                  <a:srgbClr val="707072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</p:grpSp>
      <p:grpSp>
        <p:nvGrpSpPr>
          <p:cNvPr id="113" name="Google Shape;113;ge1d02b8c7f_0_18"/>
          <p:cNvGrpSpPr/>
          <p:nvPr/>
        </p:nvGrpSpPr>
        <p:grpSpPr>
          <a:xfrm>
            <a:off x="4006979" y="3234429"/>
            <a:ext cx="4456892" cy="1848013"/>
            <a:chOff x="3005006" y="2302799"/>
            <a:chExt cx="3216812" cy="1278813"/>
          </a:xfrm>
        </p:grpSpPr>
        <p:sp>
          <p:nvSpPr>
            <p:cNvPr id="114" name="Google Shape;114;ge1d02b8c7f_0_18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5" name="Google Shape;115;ge1d02b8c7f_0_18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6C6D7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3</a:t>
              </a:r>
              <a:endParaRPr sz="2400" b="0" i="0" u="none" strike="noStrike" cap="none" dirty="0">
                <a:solidFill>
                  <a:srgbClr val="6C6D7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6" name="Google Shape;116;ge1d02b8c7f_0_18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rgbClr val="FFFFFF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Assessment</a:t>
              </a:r>
              <a:endParaRPr sz="15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17" name="Google Shape;117;ge1d02b8c7f_0_18"/>
            <p:cNvSpPr txBox="1"/>
            <p:nvPr/>
          </p:nvSpPr>
          <p:spPr>
            <a:xfrm rot="18900000">
              <a:off x="3693433" y="2539707"/>
              <a:ext cx="2528385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707072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Assess impacts of proposed alternatives and specify direction and magnitude of impacts.</a:t>
              </a:r>
              <a:endParaRPr sz="1400" b="0" i="0" u="none" strike="noStrike" cap="none" dirty="0">
                <a:solidFill>
                  <a:srgbClr val="707072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</p:grpSp>
      <p:grpSp>
        <p:nvGrpSpPr>
          <p:cNvPr id="118" name="Google Shape;118;ge1d02b8c7f_0_18"/>
          <p:cNvGrpSpPr/>
          <p:nvPr/>
        </p:nvGrpSpPr>
        <p:grpSpPr>
          <a:xfrm>
            <a:off x="1902742" y="3227275"/>
            <a:ext cx="4287818" cy="1855166"/>
            <a:chOff x="1486249" y="2297849"/>
            <a:chExt cx="3094781" cy="1283763"/>
          </a:xfrm>
        </p:grpSpPr>
        <p:grpSp>
          <p:nvGrpSpPr>
            <p:cNvPr id="119" name="Google Shape;119;ge1d02b8c7f_0_18"/>
            <p:cNvGrpSpPr/>
            <p:nvPr/>
          </p:nvGrpSpPr>
          <p:grpSpPr>
            <a:xfrm>
              <a:off x="1486249" y="2297849"/>
              <a:ext cx="3094781" cy="709577"/>
              <a:chOff x="1486249" y="2297849"/>
              <a:chExt cx="3094781" cy="709577"/>
            </a:xfrm>
          </p:grpSpPr>
          <p:sp>
            <p:nvSpPr>
              <p:cNvPr id="120" name="Google Shape;120;ge1d02b8c7f_0_18"/>
              <p:cNvSpPr/>
              <p:nvPr/>
            </p:nvSpPr>
            <p:spPr>
              <a:xfrm rot="2700000">
                <a:off x="2736343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endParaRPr>
              </a:p>
            </p:txBody>
          </p:sp>
          <p:sp>
            <p:nvSpPr>
              <p:cNvPr id="121" name="Google Shape;121;ge1d02b8c7f_0_18"/>
              <p:cNvSpPr txBox="1"/>
              <p:nvPr/>
            </p:nvSpPr>
            <p:spPr>
              <a:xfrm rot="18900000">
                <a:off x="1873917" y="2297849"/>
                <a:ext cx="237630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500" b="0" i="0" u="none" strike="noStrike" cap="none" dirty="0">
                    <a:solidFill>
                      <a:srgbClr val="FFFFFF"/>
                    </a:solidFill>
                    <a:latin typeface="Calibri" panose="020F0502020204030204" pitchFamily="34" charset="0"/>
                    <a:ea typeface="Montserrat"/>
                    <a:cs typeface="Calibri" panose="020F0502020204030204" pitchFamily="34" charset="0"/>
                    <a:sym typeface="Montserrat"/>
                  </a:rPr>
                  <a:t>Scoping</a:t>
                </a:r>
                <a:endParaRPr sz="1500" b="0" i="0" u="none" strike="noStrike" cap="none" dirty="0">
                  <a:solidFill>
                    <a:srgbClr val="FFFFFF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endParaRPr>
              </a:p>
            </p:txBody>
          </p:sp>
          <p:sp>
            <p:nvSpPr>
              <p:cNvPr id="122" name="Google Shape;122;ge1d02b8c7f_0_18"/>
              <p:cNvSpPr txBox="1"/>
              <p:nvPr/>
            </p:nvSpPr>
            <p:spPr>
              <a:xfrm rot="18900000">
                <a:off x="2244117" y="2564919"/>
                <a:ext cx="2336913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400" b="0" i="0" u="none" strike="noStrike" cap="none" dirty="0">
                    <a:solidFill>
                      <a:srgbClr val="707072"/>
                    </a:solidFill>
                    <a:latin typeface="Calibri" panose="020F0502020204030204" pitchFamily="34" charset="0"/>
                    <a:ea typeface="Montserrat"/>
                    <a:cs typeface="Calibri" panose="020F0502020204030204" pitchFamily="34" charset="0"/>
                    <a:sym typeface="Montserrat"/>
                  </a:rPr>
                  <a:t>Define scope of investigation, research questions, and methodology for the HIA.</a:t>
                </a:r>
                <a:endParaRPr sz="1400" b="0" i="0" u="none" strike="noStrike" cap="none" dirty="0">
                  <a:solidFill>
                    <a:srgbClr val="707072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endParaRPr>
              </a:p>
            </p:txBody>
          </p:sp>
        </p:grpSp>
        <p:sp>
          <p:nvSpPr>
            <p:cNvPr id="123" name="Google Shape;123;ge1d02b8c7f_0_18"/>
            <p:cNvSpPr/>
            <p:nvPr/>
          </p:nvSpPr>
          <p:spPr>
            <a:xfrm>
              <a:off x="1940441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6C6D7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2</a:t>
              </a:r>
              <a:endParaRPr sz="2400" b="0" i="0" u="none" strike="noStrike" cap="none" dirty="0">
                <a:solidFill>
                  <a:srgbClr val="6C6D7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</p:grpSp>
      <p:grpSp>
        <p:nvGrpSpPr>
          <p:cNvPr id="124" name="Google Shape;124;ge1d02b8c7f_0_18"/>
          <p:cNvGrpSpPr/>
          <p:nvPr/>
        </p:nvGrpSpPr>
        <p:grpSpPr>
          <a:xfrm>
            <a:off x="105184" y="1811501"/>
            <a:ext cx="3608565" cy="3555380"/>
            <a:chOff x="284959" y="1318142"/>
            <a:chExt cx="2604522" cy="2460300"/>
          </a:xfrm>
        </p:grpSpPr>
        <p:sp>
          <p:nvSpPr>
            <p:cNvPr id="125" name="Google Shape;125;ge1d02b8c7f_0_18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26" name="Google Shape;126;ge1d02b8c7f_0_18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6C6D70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1</a:t>
              </a:r>
              <a:endParaRPr sz="2400" b="0" i="0" u="none" strike="noStrike" cap="none" dirty="0">
                <a:solidFill>
                  <a:srgbClr val="6C6D7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27" name="Google Shape;127;ge1d02b8c7f_0_18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rgbClr val="FFFFFF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Screening</a:t>
              </a:r>
              <a:endParaRPr sz="15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28" name="Google Shape;128;ge1d02b8c7f_0_18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707072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Evaluate project &amp; its value based on screening criteria.</a:t>
              </a:r>
              <a:endParaRPr sz="1400" b="0" i="0" u="none" strike="noStrike" cap="none" dirty="0">
                <a:solidFill>
                  <a:srgbClr val="707072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</p:grpSp>
      <p:sp>
        <p:nvSpPr>
          <p:cNvPr id="129" name="Google Shape;129;ge1d02b8c7f_0_18"/>
          <p:cNvSpPr txBox="1"/>
          <p:nvPr/>
        </p:nvSpPr>
        <p:spPr>
          <a:xfrm>
            <a:off x="7963050" y="6369100"/>
            <a:ext cx="351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Stages adapted from Human Impact Partners, 2011</a:t>
            </a: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D000B4-A35F-45A3-A094-0AE46B8727B7}"/>
              </a:ext>
            </a:extLst>
          </p:cNvPr>
          <p:cNvGrpSpPr/>
          <p:nvPr/>
        </p:nvGrpSpPr>
        <p:grpSpPr>
          <a:xfrm>
            <a:off x="11152196" y="178941"/>
            <a:ext cx="875902" cy="875903"/>
            <a:chOff x="8556565" y="216738"/>
            <a:chExt cx="1080176" cy="108017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22AA36-83D9-4E6A-8F65-D4190D97F78D}"/>
                </a:ext>
              </a:extLst>
            </p:cNvPr>
            <p:cNvSpPr/>
            <p:nvPr/>
          </p:nvSpPr>
          <p:spPr>
            <a:xfrm>
              <a:off x="8556565" y="216738"/>
              <a:ext cx="1080176" cy="108017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 descr="Route (Two Pins With A Path) with solid fill">
              <a:extLst>
                <a:ext uri="{FF2B5EF4-FFF2-40B4-BE49-F238E27FC236}">
                  <a16:creationId xmlns:a16="http://schemas.microsoft.com/office/drawing/2014/main" id="{6D5E45EB-B10F-42F1-AA4C-4890447BCB3D}"/>
                </a:ext>
              </a:extLst>
            </p:cNvPr>
            <p:cNvSpPr/>
            <p:nvPr/>
          </p:nvSpPr>
          <p:spPr>
            <a:xfrm>
              <a:off x="8783402" y="443575"/>
              <a:ext cx="626502" cy="626502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8A98A-5DB5-4890-92C7-9F6DACF8FBE9}"/>
              </a:ext>
            </a:extLst>
          </p:cNvPr>
          <p:cNvSpPr/>
          <p:nvPr/>
        </p:nvSpPr>
        <p:spPr>
          <a:xfrm>
            <a:off x="463850" y="1747917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342900" lvl="1" indent="-3429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Assess multimodal alternatives in terms of their impact on health </a:t>
            </a:r>
          </a:p>
          <a:p>
            <a:pPr marL="342900" lvl="1" indent="-3429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Timeline June 2021 - February 2022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70D263-BF7F-4103-8CFA-B4FBC6FE0BDF}"/>
              </a:ext>
            </a:extLst>
          </p:cNvPr>
          <p:cNvSpPr/>
          <p:nvPr/>
        </p:nvSpPr>
        <p:spPr>
          <a:xfrm>
            <a:off x="6152151" y="1747917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2E06C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342900" lvl="1" indent="-3429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Four (4) Technical Steering Committee Meetings</a:t>
            </a:r>
          </a:p>
          <a:p>
            <a:pPr marL="342900" lvl="1" indent="-3429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Three (3) Public Meetings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DB2F2C-3FC1-4498-BD18-4C419D25CEB8}"/>
              </a:ext>
            </a:extLst>
          </p:cNvPr>
          <p:cNvSpPr/>
          <p:nvPr/>
        </p:nvSpPr>
        <p:spPr>
          <a:xfrm>
            <a:off x="463850" y="3820685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04F5B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Balancing optimal transit alternatives with beneficial health outcomes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153748-7922-4141-9C19-972C5F279B9B}"/>
              </a:ext>
            </a:extLst>
          </p:cNvPr>
          <p:cNvSpPr/>
          <p:nvPr/>
        </p:nvSpPr>
        <p:spPr>
          <a:xfrm>
            <a:off x="6135393" y="3820685"/>
            <a:ext cx="5354788" cy="2632018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6C6D70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lvl="1" indent="-4572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endParaRPr lang="en-US" sz="2000" kern="1200" dirty="0">
              <a:solidFill>
                <a:srgbClr val="707072"/>
              </a:solidFill>
              <a:latin typeface="Calibri Light" panose="020F0302020204030204" pitchFamily="34" charset="0"/>
            </a:endParaRPr>
          </a:p>
          <a:p>
            <a:pPr lvl="1" indent="-4572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Socio-economic characteristics, Economic Stability, Pedestrian &amp; Bicycle Safety, Climate &amp; Built Environment</a:t>
            </a:r>
          </a:p>
          <a:p>
            <a:pPr lvl="1" indent="-4572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Improved neighborhood cohesion</a:t>
            </a:r>
          </a:p>
          <a:p>
            <a:pPr lvl="1" indent="-45720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707072"/>
                </a:solidFill>
                <a:latin typeface="Calibri Light" panose="020F0302020204030204" pitchFamily="34" charset="0"/>
              </a:rPr>
              <a:t>Enhance collaboration among community members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7471C8-2214-41AD-B81F-5D6EECC7B819}"/>
              </a:ext>
            </a:extLst>
          </p:cNvPr>
          <p:cNvSpPr txBox="1">
            <a:spLocks/>
          </p:cNvSpPr>
          <p:nvPr/>
        </p:nvSpPr>
        <p:spPr>
          <a:xfrm>
            <a:off x="636006" y="528500"/>
            <a:ext cx="10478609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Screening Criteria</a:t>
            </a:r>
            <a:endParaRPr lang="en-US" b="1" i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 descr="Scales of justice with solid fill">
            <a:extLst>
              <a:ext uri="{FF2B5EF4-FFF2-40B4-BE49-F238E27FC236}">
                <a16:creationId xmlns:a16="http://schemas.microsoft.com/office/drawing/2014/main" id="{05F41F74-EF8F-4692-AE11-499F3950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7622" y="4090344"/>
            <a:ext cx="1134052" cy="1134052"/>
          </a:xfrm>
          <a:prstGeom prst="rect">
            <a:avLst/>
          </a:prstGeom>
        </p:spPr>
      </p:pic>
      <p:pic>
        <p:nvPicPr>
          <p:cNvPr id="19" name="Graphic 18" descr="List with solid fill">
            <a:extLst>
              <a:ext uri="{FF2B5EF4-FFF2-40B4-BE49-F238E27FC236}">
                <a16:creationId xmlns:a16="http://schemas.microsoft.com/office/drawing/2014/main" id="{53C511DF-E6AF-41AB-8FF2-814C8763E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7448" y="1976515"/>
            <a:ext cx="1024226" cy="1024226"/>
          </a:xfrm>
          <a:prstGeom prst="rect">
            <a:avLst/>
          </a:prstGeom>
        </p:spPr>
      </p:pic>
      <p:pic>
        <p:nvPicPr>
          <p:cNvPr id="21" name="Graphic 20" descr="Meeting with solid fill">
            <a:extLst>
              <a:ext uri="{FF2B5EF4-FFF2-40B4-BE49-F238E27FC236}">
                <a16:creationId xmlns:a16="http://schemas.microsoft.com/office/drawing/2014/main" id="{191649DE-7631-41CF-A8E3-322C0D5BC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6399" y="2041931"/>
            <a:ext cx="1072695" cy="1072695"/>
          </a:xfrm>
          <a:prstGeom prst="rect">
            <a:avLst/>
          </a:prstGeom>
        </p:spPr>
      </p:pic>
      <p:pic>
        <p:nvPicPr>
          <p:cNvPr id="23" name="Graphic 22" descr="Teacher with solid fill">
            <a:extLst>
              <a:ext uri="{FF2B5EF4-FFF2-40B4-BE49-F238E27FC236}">
                <a16:creationId xmlns:a16="http://schemas.microsoft.com/office/drawing/2014/main" id="{C8A24944-196B-46DB-9CD4-AD03F451C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295546" y="4517121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E711D-10F3-47C5-8233-D5927135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61" y="6409242"/>
            <a:ext cx="3210697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7E1DD-73DD-426F-929C-306E46B8B2EF}"/>
              </a:ext>
            </a:extLst>
          </p:cNvPr>
          <p:cNvGrpSpPr/>
          <p:nvPr/>
        </p:nvGrpSpPr>
        <p:grpSpPr>
          <a:xfrm>
            <a:off x="11152196" y="178941"/>
            <a:ext cx="875902" cy="875903"/>
            <a:chOff x="8556565" y="216738"/>
            <a:chExt cx="1080176" cy="10801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0B2F7B-041D-4544-9AF6-708AD65AD530}"/>
                </a:ext>
              </a:extLst>
            </p:cNvPr>
            <p:cNvSpPr/>
            <p:nvPr/>
          </p:nvSpPr>
          <p:spPr>
            <a:xfrm>
              <a:off x="8556565" y="216738"/>
              <a:ext cx="1080176" cy="108017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 descr="Route (Two Pins With A Path) with solid fill">
              <a:extLst>
                <a:ext uri="{FF2B5EF4-FFF2-40B4-BE49-F238E27FC236}">
                  <a16:creationId xmlns:a16="http://schemas.microsoft.com/office/drawing/2014/main" id="{C1AA0CDE-E86C-4E47-877D-067C01E69662}"/>
                </a:ext>
              </a:extLst>
            </p:cNvPr>
            <p:cNvSpPr/>
            <p:nvPr/>
          </p:nvSpPr>
          <p:spPr>
            <a:xfrm>
              <a:off x="8783402" y="443575"/>
              <a:ext cx="626502" cy="626502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C3783E-D0ED-445F-9940-8FD2782AE355}"/>
              </a:ext>
            </a:extLst>
          </p:cNvPr>
          <p:cNvGrpSpPr/>
          <p:nvPr/>
        </p:nvGrpSpPr>
        <p:grpSpPr>
          <a:xfrm>
            <a:off x="537448" y="3529464"/>
            <a:ext cx="4384548" cy="560880"/>
            <a:chOff x="313182" y="448546"/>
            <a:chExt cx="4384548" cy="560880"/>
          </a:xfrm>
          <a:solidFill>
            <a:schemeClr val="accent4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65E05EC-42FA-45EC-AC90-9EE6BECF3788}"/>
                </a:ext>
              </a:extLst>
            </p:cNvPr>
            <p:cNvSpPr/>
            <p:nvPr/>
          </p:nvSpPr>
          <p:spPr>
            <a:xfrm>
              <a:off x="313182" y="448546"/>
              <a:ext cx="4384548" cy="5608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6">
              <a:extLst>
                <a:ext uri="{FF2B5EF4-FFF2-40B4-BE49-F238E27FC236}">
                  <a16:creationId xmlns:a16="http://schemas.microsoft.com/office/drawing/2014/main" id="{E78CB4C5-6662-49A9-A24C-3AB4584A0E0B}"/>
                </a:ext>
              </a:extLst>
            </p:cNvPr>
            <p:cNvSpPr txBox="1"/>
            <p:nvPr/>
          </p:nvSpPr>
          <p:spPr>
            <a:xfrm>
              <a:off x="340562" y="475926"/>
              <a:ext cx="432978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latin typeface="Calibri Light" panose="020F0302020204030204" pitchFamily="34" charset="0"/>
                </a:rPr>
                <a:t>Detail Potential Impacts of HIA Findings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320FF8-387B-47B3-B147-CD7CEB414449}"/>
              </a:ext>
            </a:extLst>
          </p:cNvPr>
          <p:cNvGrpSpPr/>
          <p:nvPr/>
        </p:nvGrpSpPr>
        <p:grpSpPr>
          <a:xfrm>
            <a:off x="537448" y="1442165"/>
            <a:ext cx="4384548" cy="560880"/>
            <a:chOff x="313182" y="448546"/>
            <a:chExt cx="4384548" cy="560880"/>
          </a:xfrm>
          <a:solidFill>
            <a:srgbClr val="428CC7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F9D832C-EAE2-4EFA-8FEB-3BD0B49EED81}"/>
                </a:ext>
              </a:extLst>
            </p:cNvPr>
            <p:cNvSpPr/>
            <p:nvPr/>
          </p:nvSpPr>
          <p:spPr>
            <a:xfrm>
              <a:off x="313182" y="448546"/>
              <a:ext cx="4384548" cy="5608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9C250D75-30A5-46F7-A575-AA0D98B91DA3}"/>
                </a:ext>
              </a:extLst>
            </p:cNvPr>
            <p:cNvSpPr txBox="1"/>
            <p:nvPr/>
          </p:nvSpPr>
          <p:spPr>
            <a:xfrm>
              <a:off x="340562" y="475926"/>
              <a:ext cx="432978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latin typeface="Calibri Light" panose="020F0302020204030204" pitchFamily="34" charset="0"/>
                </a:rPr>
                <a:t>Outline Project &amp; Timing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450845-2288-45B4-ADA2-2A21CDF3C5F6}"/>
              </a:ext>
            </a:extLst>
          </p:cNvPr>
          <p:cNvGrpSpPr/>
          <p:nvPr/>
        </p:nvGrpSpPr>
        <p:grpSpPr>
          <a:xfrm>
            <a:off x="6216399" y="1454829"/>
            <a:ext cx="4384548" cy="560880"/>
            <a:chOff x="313182" y="448546"/>
            <a:chExt cx="4384548" cy="560880"/>
          </a:xfrm>
          <a:solidFill>
            <a:srgbClr val="02E06C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058B6CB-A2A8-4DD7-8BB9-D8D8FCA481B6}"/>
                </a:ext>
              </a:extLst>
            </p:cNvPr>
            <p:cNvSpPr/>
            <p:nvPr/>
          </p:nvSpPr>
          <p:spPr>
            <a:xfrm>
              <a:off x="313182" y="448546"/>
              <a:ext cx="4384548" cy="5608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: Rounded Corners 6">
              <a:extLst>
                <a:ext uri="{FF2B5EF4-FFF2-40B4-BE49-F238E27FC236}">
                  <a16:creationId xmlns:a16="http://schemas.microsoft.com/office/drawing/2014/main" id="{4522C052-9DBA-476F-87E7-B433F05324A5}"/>
                </a:ext>
              </a:extLst>
            </p:cNvPr>
            <p:cNvSpPr txBox="1"/>
            <p:nvPr/>
          </p:nvSpPr>
          <p:spPr>
            <a:xfrm>
              <a:off x="340562" y="475926"/>
              <a:ext cx="432978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latin typeface="Calibri Light" panose="020F0302020204030204" pitchFamily="34" charset="0"/>
                </a:rPr>
                <a:t>Stakeholder Interest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049092-964F-424A-9163-295973B5C04C}"/>
              </a:ext>
            </a:extLst>
          </p:cNvPr>
          <p:cNvGrpSpPr/>
          <p:nvPr/>
        </p:nvGrpSpPr>
        <p:grpSpPr>
          <a:xfrm>
            <a:off x="6216399" y="3556844"/>
            <a:ext cx="4384548" cy="560880"/>
            <a:chOff x="313182" y="448546"/>
            <a:chExt cx="4384548" cy="560880"/>
          </a:xfrm>
          <a:solidFill>
            <a:srgbClr val="6C6D70"/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2054A99-4BCE-4118-A180-3FA31BEAAA0B}"/>
                </a:ext>
              </a:extLst>
            </p:cNvPr>
            <p:cNvSpPr/>
            <p:nvPr/>
          </p:nvSpPr>
          <p:spPr>
            <a:xfrm>
              <a:off x="313182" y="448546"/>
              <a:ext cx="4384548" cy="5608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0CE0AD95-2CAA-46A1-AFC4-62B8E8D657BD}"/>
                </a:ext>
              </a:extLst>
            </p:cNvPr>
            <p:cNvSpPr txBox="1"/>
            <p:nvPr/>
          </p:nvSpPr>
          <p:spPr>
            <a:xfrm>
              <a:off x="340562" y="475926"/>
              <a:ext cx="432978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latin typeface="Calibri Light" panose="020F0302020204030204" pitchFamily="34" charset="0"/>
                </a:rPr>
                <a:t>Analyze &amp; Describe Potential Health Impacts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8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462D5558-3642-4A87-B863-CFE1F17D09E9}"/>
              </a:ext>
            </a:extLst>
          </p:cNvPr>
          <p:cNvSpPr/>
          <p:nvPr/>
        </p:nvSpPr>
        <p:spPr>
          <a:xfrm>
            <a:off x="294255" y="1733153"/>
            <a:ext cx="3550963" cy="35509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24" name="Graphic 23" descr="Route (Two Pins With A Path) with solid fill">
            <a:extLst>
              <a:ext uri="{FF2B5EF4-FFF2-40B4-BE49-F238E27FC236}">
                <a16:creationId xmlns:a16="http://schemas.microsoft.com/office/drawing/2014/main" id="{AAF849B1-4F49-4B35-A686-0775027FB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2204" y="2009211"/>
            <a:ext cx="2941772" cy="2941772"/>
          </a:xfrm>
          <a:prstGeom prst="rect">
            <a:avLst/>
          </a:prstGeom>
        </p:spPr>
      </p:pic>
      <p:sp>
        <p:nvSpPr>
          <p:cNvPr id="161" name="Google Shape;161;ge1d02b8c7f_0_746"/>
          <p:cNvSpPr txBox="1">
            <a:spLocks noGrp="1"/>
          </p:cNvSpPr>
          <p:nvPr>
            <p:ph type="title"/>
          </p:nvPr>
        </p:nvSpPr>
        <p:spPr>
          <a:xfrm>
            <a:off x="748469" y="623990"/>
            <a:ext cx="11133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"/>
              <a:buNone/>
            </a:pPr>
            <a:r>
              <a:rPr lang="en-US" sz="4400" dirty="0"/>
              <a:t>Pathway of Potential Health Impacts</a:t>
            </a:r>
            <a:endParaRPr sz="4400" dirty="0"/>
          </a:p>
        </p:txBody>
      </p:sp>
      <p:sp>
        <p:nvSpPr>
          <p:cNvPr id="162" name="Google Shape;162;ge1d02b8c7f_0_746"/>
          <p:cNvSpPr txBox="1">
            <a:spLocks noGrp="1"/>
          </p:cNvSpPr>
          <p:nvPr>
            <p:ph type="sldNum" idx="12"/>
          </p:nvPr>
        </p:nvSpPr>
        <p:spPr>
          <a:xfrm>
            <a:off x="10680970" y="6355895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66" name="Google Shape;166;ge1d02b8c7f_0_746"/>
          <p:cNvSpPr txBox="1"/>
          <p:nvPr/>
        </p:nvSpPr>
        <p:spPr>
          <a:xfrm>
            <a:off x="5916725" y="6266375"/>
            <a:ext cx="545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Sources: TPA, 2020 &amp; EPA, 2021 </a:t>
            </a:r>
            <a:endParaRPr sz="1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38AD56-D1BF-4A8A-A878-856034A916CF}"/>
              </a:ext>
            </a:extLst>
          </p:cNvPr>
          <p:cNvCxnSpPr/>
          <p:nvPr/>
        </p:nvCxnSpPr>
        <p:spPr>
          <a:xfrm flipV="1">
            <a:off x="3773010" y="2246050"/>
            <a:ext cx="3577701" cy="1331651"/>
          </a:xfrm>
          <a:prstGeom prst="straightConnector1">
            <a:avLst/>
          </a:prstGeom>
          <a:ln w="1174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23CE60-9EDA-4954-92AF-1B25E0A9882D}"/>
              </a:ext>
            </a:extLst>
          </p:cNvPr>
          <p:cNvCxnSpPr/>
          <p:nvPr/>
        </p:nvCxnSpPr>
        <p:spPr>
          <a:xfrm>
            <a:off x="3764132" y="3564384"/>
            <a:ext cx="3568823" cy="0"/>
          </a:xfrm>
          <a:prstGeom prst="straightConnector1">
            <a:avLst/>
          </a:prstGeom>
          <a:ln w="1174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E42E7E-F3DC-4714-8779-391031DA0CC1}"/>
              </a:ext>
            </a:extLst>
          </p:cNvPr>
          <p:cNvCxnSpPr/>
          <p:nvPr/>
        </p:nvCxnSpPr>
        <p:spPr>
          <a:xfrm>
            <a:off x="3773010" y="3577701"/>
            <a:ext cx="3346881" cy="1331650"/>
          </a:xfrm>
          <a:prstGeom prst="straightConnector1">
            <a:avLst/>
          </a:prstGeom>
          <a:ln w="1174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18A6F8-D894-49BE-A05C-7773F3E266D2}"/>
              </a:ext>
            </a:extLst>
          </p:cNvPr>
          <p:cNvSpPr/>
          <p:nvPr/>
        </p:nvSpPr>
        <p:spPr>
          <a:xfrm>
            <a:off x="7874493" y="1478487"/>
            <a:ext cx="3169328" cy="1233996"/>
          </a:xfrm>
          <a:prstGeom prst="roundRect">
            <a:avLst/>
          </a:prstGeom>
          <a:solidFill>
            <a:srgbClr val="F54F5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2800" b="1" dirty="0">
                <a:latin typeface="Calibri Light" panose="020F0302020204030204" pitchFamily="34" charset="0"/>
              </a:rPr>
              <a:t>Economic Stability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37936C-2B89-4AB6-AA0C-FCC96AB6A126}"/>
              </a:ext>
            </a:extLst>
          </p:cNvPr>
          <p:cNvSpPr/>
          <p:nvPr/>
        </p:nvSpPr>
        <p:spPr>
          <a:xfrm>
            <a:off x="7874493" y="2991536"/>
            <a:ext cx="3169328" cy="1233996"/>
          </a:xfrm>
          <a:prstGeom prst="roundRect">
            <a:avLst/>
          </a:prstGeom>
          <a:solidFill>
            <a:srgbClr val="21A3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2800" b="1" dirty="0">
                <a:latin typeface="Calibri Light" panose="020F0302020204030204" pitchFamily="34" charset="0"/>
              </a:rPr>
              <a:t>Pedestrian &amp; Bicycle Safety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142D78-F53F-4F94-B336-253C39A0FFFC}"/>
              </a:ext>
            </a:extLst>
          </p:cNvPr>
          <p:cNvSpPr/>
          <p:nvPr/>
        </p:nvSpPr>
        <p:spPr>
          <a:xfrm>
            <a:off x="7874493" y="4504586"/>
            <a:ext cx="3169328" cy="1233996"/>
          </a:xfrm>
          <a:prstGeom prst="roundRect">
            <a:avLst/>
          </a:prstGeom>
          <a:solidFill>
            <a:srgbClr val="03E06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2800" b="1" dirty="0">
                <a:latin typeface="Calibri Light" panose="020F0302020204030204" pitchFamily="34" charset="0"/>
              </a:rPr>
              <a:t>Climate &amp; Environment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26A6F-B0AE-40F2-B3C1-94656D5E1928}"/>
              </a:ext>
            </a:extLst>
          </p:cNvPr>
          <p:cNvSpPr txBox="1"/>
          <p:nvPr/>
        </p:nvSpPr>
        <p:spPr>
          <a:xfrm>
            <a:off x="941033" y="2246050"/>
            <a:ext cx="145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</a:rPr>
              <a:t>HIA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F2F35B-33A6-4828-BCCA-D1C0849BE5B0}"/>
              </a:ext>
            </a:extLst>
          </p:cNvPr>
          <p:cNvGrpSpPr/>
          <p:nvPr/>
        </p:nvGrpSpPr>
        <p:grpSpPr>
          <a:xfrm>
            <a:off x="11152196" y="178940"/>
            <a:ext cx="875902" cy="875904"/>
            <a:chOff x="8032782" y="362880"/>
            <a:chExt cx="1080176" cy="10801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F2891E-E64D-4187-B791-EAFE9756F661}"/>
                </a:ext>
              </a:extLst>
            </p:cNvPr>
            <p:cNvSpPr/>
            <p:nvPr/>
          </p:nvSpPr>
          <p:spPr>
            <a:xfrm>
              <a:off x="8032782" y="362880"/>
              <a:ext cx="1080176" cy="108017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 descr="Dollar with solid fill">
              <a:extLst>
                <a:ext uri="{FF2B5EF4-FFF2-40B4-BE49-F238E27FC236}">
                  <a16:creationId xmlns:a16="http://schemas.microsoft.com/office/drawing/2014/main" id="{E3626F10-F71E-49CA-AB7D-480F976A52B6}"/>
                </a:ext>
              </a:extLst>
            </p:cNvPr>
            <p:cNvSpPr/>
            <p:nvPr/>
          </p:nvSpPr>
          <p:spPr>
            <a:xfrm>
              <a:off x="8259619" y="589717"/>
              <a:ext cx="626502" cy="626502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77174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F494EB-BEEA-4156-B1CF-2C5827202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555262" cy="480469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Daily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2019 (Base Year)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segments operate at LOS C/D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2045 (LRTP Horizon Year)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segment operates at LOS F </a:t>
            </a:r>
          </a:p>
          <a:p>
            <a:pPr lvl="3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 from I-95 to Australian Ave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DBD6E-5AD0-4589-9506-A9CEA919F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9220" y="1440458"/>
            <a:ext cx="5667664" cy="480469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Peak Hour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2019 (Base Year)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segments operate at LOS C/D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2045 (Horizon Year)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Segments that operate at LOS F</a:t>
            </a:r>
          </a:p>
          <a:p>
            <a:pPr lvl="3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 from SR 7 to Military Trail</a:t>
            </a:r>
          </a:p>
          <a:p>
            <a:pPr lvl="3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 from I-95 to Australian Ave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lvl="4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E7B80A-7CEC-4BCF-BF64-614087E3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Baseline Traffic Inventory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F0F23-6533-44FE-9225-0EF6F397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9A8DC-49C5-49A0-BD9C-25AAEB185F3A}"/>
              </a:ext>
            </a:extLst>
          </p:cNvPr>
          <p:cNvSpPr txBox="1"/>
          <p:nvPr/>
        </p:nvSpPr>
        <p:spPr>
          <a:xfrm>
            <a:off x="7567863" y="6293104"/>
            <a:ext cx="311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(1) = free flow segment</a:t>
            </a:r>
          </a:p>
        </p:txBody>
      </p:sp>
    </p:spTree>
    <p:extLst>
      <p:ext uri="{BB962C8B-B14F-4D97-AF65-F5344CB8AC3E}">
        <p14:creationId xmlns:p14="http://schemas.microsoft.com/office/powerpoint/2010/main" val="19291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16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Transit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FC1AB6-02E6-404B-86C7-9B280967B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3637439" cy="48046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 transit hubs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Mall at Wellington Green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Intermodal Transit Center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Route 43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 trunk line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service west of Benoist Farms Road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Highly productive route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30-minute headways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3FDA2A37-DA3C-43D4-9051-5B318187E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394757"/>
            <a:ext cx="7781925" cy="60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6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17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FC1AB6-02E6-404B-86C7-9B280967B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3637439" cy="480469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Crash Data Analysis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of Pedestrian and Bicycle Crashes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Pedestrian High Crash Corridor between the Turnpike and I-95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1D6B244-9FF4-4D9F-90E9-3671AAB4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92" y="397383"/>
            <a:ext cx="7763624" cy="59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18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Right-of-Way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146C-E334-4A62-971D-452009855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69033"/>
            <a:ext cx="10559106" cy="125511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SR-7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190-280 feet of ROW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shown: Forest Hill Blvd to Southern Blvd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394930-F346-46CE-80C8-1A0AE739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/>
          <a:stretch/>
        </p:blipFill>
        <p:spPr>
          <a:xfrm>
            <a:off x="0" y="2851726"/>
            <a:ext cx="12192000" cy="2221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ECC306-761E-4569-B992-2FC4E3DAE2D7}"/>
              </a:ext>
            </a:extLst>
          </p:cNvPr>
          <p:cNvSpPr txBox="1"/>
          <p:nvPr/>
        </p:nvSpPr>
        <p:spPr>
          <a:xfrm>
            <a:off x="1247775" y="2848546"/>
            <a:ext cx="828675" cy="26161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467338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19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Right-of-Way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146C-E334-4A62-971D-452009855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10559106" cy="115034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Blvd, west of Turnpike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230 feet of ROW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4D30FA-79A2-4FDE-B768-91B58B4A4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/>
          <a:stretch/>
        </p:blipFill>
        <p:spPr>
          <a:xfrm>
            <a:off x="8529" y="2843331"/>
            <a:ext cx="12192000" cy="2410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5661F-69EF-47DB-AE0C-AA4A58FD5843}"/>
              </a:ext>
            </a:extLst>
          </p:cNvPr>
          <p:cNvSpPr txBox="1"/>
          <p:nvPr/>
        </p:nvSpPr>
        <p:spPr>
          <a:xfrm>
            <a:off x="1247775" y="2848546"/>
            <a:ext cx="828675" cy="26161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84286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B8D406-131D-4D57-AE3E-78B129DA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647700"/>
            <a:ext cx="2533650" cy="13430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</a:t>
            </a:r>
            <a:b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30D8241E-330B-4007-B538-F10AFD7D2E6D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19531726"/>
              </p:ext>
            </p:extLst>
          </p:nvPr>
        </p:nvGraphicFramePr>
        <p:xfrm>
          <a:off x="2696902" y="999099"/>
          <a:ext cx="8951087" cy="5115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DE258-AAB7-4A7E-9C83-674BBC903D8E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20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Right-of-Way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146C-E334-4A62-971D-452009855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10559106" cy="115034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Blvd, between Turnpike and I-95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130 feet of ROW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77057A-2CC4-4700-82E8-CD92D0B24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/>
          <a:stretch/>
        </p:blipFill>
        <p:spPr>
          <a:xfrm>
            <a:off x="1286692" y="2844028"/>
            <a:ext cx="9394278" cy="2424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5661F-69EF-47DB-AE0C-AA4A58FD5843}"/>
              </a:ext>
            </a:extLst>
          </p:cNvPr>
          <p:cNvSpPr txBox="1"/>
          <p:nvPr/>
        </p:nvSpPr>
        <p:spPr>
          <a:xfrm>
            <a:off x="1247775" y="2848546"/>
            <a:ext cx="828675" cy="26161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328110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21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Right-of-Way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146C-E334-4A62-971D-452009855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10559106" cy="115034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Blvd, east of I-95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152 feet of ROW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E9E11468-30DF-4EE4-99EE-07560B910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7096" r="12568"/>
          <a:stretch/>
        </p:blipFill>
        <p:spPr>
          <a:xfrm>
            <a:off x="1971675" y="2811353"/>
            <a:ext cx="8305800" cy="2761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5661F-69EF-47DB-AE0C-AA4A58FD5843}"/>
              </a:ext>
            </a:extLst>
          </p:cNvPr>
          <p:cNvSpPr txBox="1"/>
          <p:nvPr/>
        </p:nvSpPr>
        <p:spPr>
          <a:xfrm>
            <a:off x="3152775" y="2811353"/>
            <a:ext cx="828675" cy="26161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110411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22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E22B1-D73F-49BE-8940-35216E7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Right-of-Way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146C-E334-4A62-971D-452009855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10559106" cy="115034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 Blvd, east of Tamarind Ave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210 feet of ROW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E6D4F5A-4CB4-4D8E-906D-277ED4937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/>
          <a:stretch/>
        </p:blipFill>
        <p:spPr>
          <a:xfrm>
            <a:off x="0" y="2844363"/>
            <a:ext cx="12192000" cy="2196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DE540-83E7-4742-95C2-4FB705EEE377}"/>
              </a:ext>
            </a:extLst>
          </p:cNvPr>
          <p:cNvSpPr/>
          <p:nvPr/>
        </p:nvSpPr>
        <p:spPr>
          <a:xfrm rot="4224981">
            <a:off x="3894001" y="3097398"/>
            <a:ext cx="241361" cy="348720"/>
          </a:xfrm>
          <a:prstGeom prst="rect">
            <a:avLst/>
          </a:prstGeom>
          <a:solidFill>
            <a:srgbClr val="D4F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0DCF29-0877-411D-BBD7-EFB551F81C12}"/>
              </a:ext>
            </a:extLst>
          </p:cNvPr>
          <p:cNvSpPr/>
          <p:nvPr/>
        </p:nvSpPr>
        <p:spPr>
          <a:xfrm rot="6526790">
            <a:off x="7076473" y="3099153"/>
            <a:ext cx="241361" cy="348720"/>
          </a:xfrm>
          <a:prstGeom prst="rect">
            <a:avLst/>
          </a:prstGeom>
          <a:solidFill>
            <a:srgbClr val="D4F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4A9AE-C482-4808-B4C4-64ADD6250605}"/>
              </a:ext>
            </a:extLst>
          </p:cNvPr>
          <p:cNvSpPr txBox="1"/>
          <p:nvPr/>
        </p:nvSpPr>
        <p:spPr>
          <a:xfrm>
            <a:off x="0" y="2844363"/>
            <a:ext cx="828675" cy="26161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1046854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9EDDEE-F08B-44D1-9BEF-2F0EE2BED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406081" cy="52805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Programmed TIP projects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Laneage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Bicycle facilities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Sidewalk facilities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Bus stops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Right-of-way boundary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Adjacent land use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1B057C-FB31-410F-96B3-DAFD04616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6" y="449358"/>
            <a:ext cx="4880771" cy="6316292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43C88CB-CB5A-4094-88A6-26B962D7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Data Gathering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23</a:t>
            </a:fld>
            <a:endParaRPr lang="en-US" noProof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881A4-40BB-4861-90A1-F69938A2FDBA}"/>
              </a:ext>
            </a:extLst>
          </p:cNvPr>
          <p:cNvCxnSpPr>
            <a:cxnSpLocks/>
          </p:cNvCxnSpPr>
          <p:nvPr/>
        </p:nvCxnSpPr>
        <p:spPr>
          <a:xfrm flipH="1">
            <a:off x="8485239" y="4109884"/>
            <a:ext cx="937205" cy="79641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C687CA-F605-4607-AED3-AD682AF7BD4E}"/>
              </a:ext>
            </a:extLst>
          </p:cNvPr>
          <p:cNvSpPr txBox="1"/>
          <p:nvPr/>
        </p:nvSpPr>
        <p:spPr>
          <a:xfrm>
            <a:off x="9422442" y="3483570"/>
            <a:ext cx="1160206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>
                    <a:lumMod val="50000"/>
                  </a:schemeClr>
                </a:solidFill>
              </a:rPr>
              <a:t>8 lanes transitions to 6 lanes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75097C-23C8-42AE-9290-2CF77388F592}"/>
              </a:ext>
            </a:extLst>
          </p:cNvPr>
          <p:cNvCxnSpPr>
            <a:cxnSpLocks/>
          </p:cNvCxnSpPr>
          <p:nvPr/>
        </p:nvCxnSpPr>
        <p:spPr>
          <a:xfrm flipH="1" flipV="1">
            <a:off x="8878529" y="1875500"/>
            <a:ext cx="762534" cy="20259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DD8DE2-37B0-4A36-8E0B-EBD09DCED7F2}"/>
              </a:ext>
            </a:extLst>
          </p:cNvPr>
          <p:cNvSpPr txBox="1"/>
          <p:nvPr/>
        </p:nvSpPr>
        <p:spPr>
          <a:xfrm>
            <a:off x="9641063" y="1247095"/>
            <a:ext cx="116020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>
                    <a:lumMod val="50000"/>
                  </a:schemeClr>
                </a:solidFill>
              </a:rPr>
              <a:t>Missing sidewalk east side of SR 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416092-473E-41B5-B97F-5FDD4B77C5E3}"/>
              </a:ext>
            </a:extLst>
          </p:cNvPr>
          <p:cNvCxnSpPr>
            <a:cxnSpLocks/>
          </p:cNvCxnSpPr>
          <p:nvPr/>
        </p:nvCxnSpPr>
        <p:spPr>
          <a:xfrm>
            <a:off x="7695829" y="2296968"/>
            <a:ext cx="877900" cy="35774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38FC9C-71CC-4B96-B663-E68D54B760A5}"/>
              </a:ext>
            </a:extLst>
          </p:cNvPr>
          <p:cNvSpPr txBox="1"/>
          <p:nvPr/>
        </p:nvSpPr>
        <p:spPr>
          <a:xfrm>
            <a:off x="6535623" y="1650637"/>
            <a:ext cx="1160206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TIP Project (Resurfacing FY 2023)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B7059E-A4E3-446E-973B-76244262DF5E}"/>
              </a:ext>
            </a:extLst>
          </p:cNvPr>
          <p:cNvCxnSpPr>
            <a:cxnSpLocks/>
          </p:cNvCxnSpPr>
          <p:nvPr/>
        </p:nvCxnSpPr>
        <p:spPr>
          <a:xfrm flipH="1">
            <a:off x="8878529" y="3246299"/>
            <a:ext cx="629726" cy="3795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B3C101-04A7-4D3C-B29F-6A5CB700561D}"/>
              </a:ext>
            </a:extLst>
          </p:cNvPr>
          <p:cNvSpPr txBox="1"/>
          <p:nvPr/>
        </p:nvSpPr>
        <p:spPr>
          <a:xfrm>
            <a:off x="9508255" y="2784634"/>
            <a:ext cx="136499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>
                    <a:lumMod val="50000"/>
                  </a:schemeClr>
                </a:solidFill>
              </a:rPr>
              <a:t>Bus stop with no sidewalk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2A197D-ACCD-418B-9477-749ED6D6F10D}"/>
              </a:ext>
            </a:extLst>
          </p:cNvPr>
          <p:cNvSpPr txBox="1"/>
          <p:nvPr/>
        </p:nvSpPr>
        <p:spPr>
          <a:xfrm>
            <a:off x="6472974" y="3561812"/>
            <a:ext cx="116020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5">
                    <a:lumMod val="50000"/>
                  </a:schemeClr>
                </a:solidFill>
              </a:rPr>
              <a:t>EXAMPLE: </a:t>
            </a:r>
            <a:r>
              <a:rPr lang="en-US" sz="1200">
                <a:solidFill>
                  <a:schemeClr val="accent5">
                    <a:lumMod val="50000"/>
                  </a:schemeClr>
                </a:solidFill>
              </a:rPr>
              <a:t>SR 7 north of Belvedere Road</a:t>
            </a:r>
          </a:p>
        </p:txBody>
      </p:sp>
    </p:spTree>
    <p:extLst>
      <p:ext uri="{BB962C8B-B14F-4D97-AF65-F5344CB8AC3E}">
        <p14:creationId xmlns:p14="http://schemas.microsoft.com/office/powerpoint/2010/main" val="4114186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E3AEF-F173-44C5-8B1F-0C1B80BCA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8" y="1440458"/>
            <a:ext cx="11654481" cy="541754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corridor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connects two transit hubs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transit service is productive,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but limited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half of project corridor is within a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suburban context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Wide right-of-way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suburban areas west of Turnpike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Plenty of traffic flow capacity, but with some future concerns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to determine appropriate allocation of space in ROW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safety concerns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urban general area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Existing non-motorized facilities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 not support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alternate transportation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Development opportunities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along the corridor such as: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Okeechobee/SR 7 SE corner could be transit-supportive with park-and-ride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2068E-EE6A-41A3-9C9B-6C5CB657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19" y="713836"/>
            <a:ext cx="11134021" cy="589642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Existing Conditions Findings 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5331B-E059-491B-B209-1DFEB727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03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2D3A085D-BD23-4019-B56A-E1162BAAD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9" b="14359"/>
          <a:stretch/>
        </p:blipFill>
        <p:spPr>
          <a:xfrm>
            <a:off x="0" y="1253599"/>
            <a:ext cx="12192000" cy="56044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72068E-EE6A-41A3-9C9B-6C5CB657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5331B-E059-491B-B209-1DFEB727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7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F0AA14-12A4-48CB-9B25-7EF64669DC13}"/>
              </a:ext>
            </a:extLst>
          </p:cNvPr>
          <p:cNvSpPr txBox="1">
            <a:spLocks/>
          </p:cNvSpPr>
          <p:nvPr/>
        </p:nvSpPr>
        <p:spPr>
          <a:xfrm>
            <a:off x="1037543" y="375095"/>
            <a:ext cx="10848744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Study Timeline</a:t>
            </a:r>
            <a:endParaRPr lang="en-US" b="1" i="1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00274-EED1-4A99-AC8B-B4867A80547F}"/>
              </a:ext>
            </a:extLst>
          </p:cNvPr>
          <p:cNvGrpSpPr/>
          <p:nvPr/>
        </p:nvGrpSpPr>
        <p:grpSpPr>
          <a:xfrm>
            <a:off x="79849" y="1197777"/>
            <a:ext cx="7831666" cy="1396843"/>
            <a:chOff x="229544" y="1282343"/>
            <a:chExt cx="7831666" cy="13968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6244FA-AB0D-43A2-A45D-AD3986D82B66}"/>
                </a:ext>
              </a:extLst>
            </p:cNvPr>
            <p:cNvSpPr/>
            <p:nvPr/>
          </p:nvSpPr>
          <p:spPr>
            <a:xfrm>
              <a:off x="229544" y="1282343"/>
              <a:ext cx="2489201" cy="1396843"/>
            </a:xfrm>
            <a:prstGeom prst="ellipse">
              <a:avLst/>
            </a:prstGeom>
            <a:solidFill>
              <a:srgbClr val="23A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SPRING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2021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248932-B4F2-4511-A9E6-3CABC1DF04A5}"/>
                </a:ext>
              </a:extLst>
            </p:cNvPr>
            <p:cNvSpPr/>
            <p:nvPr/>
          </p:nvSpPr>
          <p:spPr>
            <a:xfrm>
              <a:off x="2948288" y="1418768"/>
              <a:ext cx="5112922" cy="999067"/>
            </a:xfrm>
            <a:prstGeom prst="roundRect">
              <a:avLst/>
            </a:prstGeom>
            <a:solidFill>
              <a:srgbClr val="23A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SAWG &amp; HIA Meetings; </a:t>
              </a:r>
            </a:p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Stakeholder &amp; Field Interviews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0CA99F-2592-40FC-B1BC-D8FEC639FBBB}"/>
              </a:ext>
            </a:extLst>
          </p:cNvPr>
          <p:cNvGrpSpPr/>
          <p:nvPr/>
        </p:nvGrpSpPr>
        <p:grpSpPr>
          <a:xfrm>
            <a:off x="1466188" y="2553892"/>
            <a:ext cx="7808139" cy="1396843"/>
            <a:chOff x="1588916" y="2679186"/>
            <a:chExt cx="7808139" cy="139684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24370A-231F-4433-9303-88CD4A11979F}"/>
                </a:ext>
              </a:extLst>
            </p:cNvPr>
            <p:cNvSpPr/>
            <p:nvPr/>
          </p:nvSpPr>
          <p:spPr>
            <a:xfrm>
              <a:off x="1588916" y="2679186"/>
              <a:ext cx="2489201" cy="1396843"/>
            </a:xfrm>
            <a:prstGeom prst="ellipse">
              <a:avLst/>
            </a:prstGeom>
            <a:solidFill>
              <a:srgbClr val="02E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SUMMER 2021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E10E2C9-9A91-47DE-B436-E1CADEFF60C6}"/>
                </a:ext>
              </a:extLst>
            </p:cNvPr>
            <p:cNvSpPr/>
            <p:nvPr/>
          </p:nvSpPr>
          <p:spPr>
            <a:xfrm>
              <a:off x="4284133" y="2878074"/>
              <a:ext cx="5112922" cy="999067"/>
            </a:xfrm>
            <a:prstGeom prst="roundRect">
              <a:avLst/>
            </a:prstGeom>
            <a:solidFill>
              <a:srgbClr val="02E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SAWG &amp; HIA Meetings;</a:t>
              </a:r>
            </a:p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Public Outreach Event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9D025C-AB9D-4839-AAE2-6FA39D10130E}"/>
              </a:ext>
            </a:extLst>
          </p:cNvPr>
          <p:cNvGrpSpPr/>
          <p:nvPr/>
        </p:nvGrpSpPr>
        <p:grpSpPr>
          <a:xfrm>
            <a:off x="2829000" y="3910007"/>
            <a:ext cx="7879177" cy="1396843"/>
            <a:chOff x="2833516" y="4126765"/>
            <a:chExt cx="7879177" cy="139684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F289BF-4B3B-4EF2-9774-46A78AC9106B}"/>
                </a:ext>
              </a:extLst>
            </p:cNvPr>
            <p:cNvSpPr/>
            <p:nvPr/>
          </p:nvSpPr>
          <p:spPr>
            <a:xfrm>
              <a:off x="2833516" y="4126765"/>
              <a:ext cx="2489201" cy="13968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FALL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2021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C87A423-B618-4045-847D-36A4B485BCFD}"/>
                </a:ext>
              </a:extLst>
            </p:cNvPr>
            <p:cNvSpPr/>
            <p:nvPr/>
          </p:nvSpPr>
          <p:spPr>
            <a:xfrm>
              <a:off x="5599771" y="4325652"/>
              <a:ext cx="5112922" cy="9990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rd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SAWG &amp; HIA Meetings;</a:t>
              </a:r>
            </a:p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Public Outreach Event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F98A67-0BC0-49E4-92F5-0F28ADE61398}"/>
              </a:ext>
            </a:extLst>
          </p:cNvPr>
          <p:cNvGrpSpPr/>
          <p:nvPr/>
        </p:nvGrpSpPr>
        <p:grpSpPr>
          <a:xfrm>
            <a:off x="4262850" y="5266121"/>
            <a:ext cx="7811899" cy="1396843"/>
            <a:chOff x="4260148" y="5574344"/>
            <a:chExt cx="7811899" cy="1396843"/>
          </a:xfrm>
          <a:solidFill>
            <a:schemeClr val="tx2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8887B0-E4F0-4C8B-8454-496C8A8F7BC0}"/>
                </a:ext>
              </a:extLst>
            </p:cNvPr>
            <p:cNvSpPr/>
            <p:nvPr/>
          </p:nvSpPr>
          <p:spPr>
            <a:xfrm>
              <a:off x="4260148" y="5574344"/>
              <a:ext cx="2489201" cy="13968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WINTER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2021/22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B3D55E6-1DE5-47A7-97DE-CF6D88CDE22E}"/>
                </a:ext>
              </a:extLst>
            </p:cNvPr>
            <p:cNvSpPr/>
            <p:nvPr/>
          </p:nvSpPr>
          <p:spPr>
            <a:xfrm>
              <a:off x="6959125" y="5800915"/>
              <a:ext cx="5112922" cy="9990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SAWG &amp; HIA Meetings;</a:t>
              </a:r>
            </a:p>
            <a:p>
              <a:pPr lvl="0"/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400" b="1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rd</a:t>
              </a: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Public Outreach Event</a:t>
              </a:r>
            </a:p>
          </p:txBody>
        </p:sp>
      </p:grpSp>
      <p:pic>
        <p:nvPicPr>
          <p:cNvPr id="24" name="Graphic 23" descr="Arrow: Counter-clockwise curve with solid fill">
            <a:extLst>
              <a:ext uri="{FF2B5EF4-FFF2-40B4-BE49-F238E27FC236}">
                <a16:creationId xmlns:a16="http://schemas.microsoft.com/office/drawing/2014/main" id="{3295F9D8-104A-434B-8985-66D7A651A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368208" y="2512082"/>
            <a:ext cx="1239765" cy="1239765"/>
          </a:xfrm>
          <a:prstGeom prst="rect">
            <a:avLst/>
          </a:prstGeom>
        </p:spPr>
      </p:pic>
      <p:pic>
        <p:nvPicPr>
          <p:cNvPr id="27" name="Graphic 26" descr="Arrow: Counter-clockwise curve with solid fill">
            <a:extLst>
              <a:ext uri="{FF2B5EF4-FFF2-40B4-BE49-F238E27FC236}">
                <a16:creationId xmlns:a16="http://schemas.microsoft.com/office/drawing/2014/main" id="{5A7850B8-5715-4138-BF47-86890B7A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756741" y="3861912"/>
            <a:ext cx="1239765" cy="1239765"/>
          </a:xfrm>
          <a:prstGeom prst="rect">
            <a:avLst/>
          </a:prstGeom>
        </p:spPr>
      </p:pic>
      <p:pic>
        <p:nvPicPr>
          <p:cNvPr id="28" name="Graphic 27" descr="Arrow: Counter-clockwise curve with solid fill">
            <a:extLst>
              <a:ext uri="{FF2B5EF4-FFF2-40B4-BE49-F238E27FC236}">
                <a16:creationId xmlns:a16="http://schemas.microsoft.com/office/drawing/2014/main" id="{890D84D9-A9C8-41C9-9353-1509ED7F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3229941" y="5169942"/>
            <a:ext cx="1239765" cy="12397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06E29-F1BB-4A21-AE9D-E907595D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9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DF5B2-625A-4DCC-A116-F5CC4B381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9" y="1380143"/>
            <a:ext cx="9854709" cy="4876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Tasks: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Issues and Opportunities technical analysis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HIA coordination and analysis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Land Use coordination and analysis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Next/Upcoming Meetings:</a:t>
            </a:r>
          </a:p>
          <a:p>
            <a:pPr lvl="1"/>
            <a:r>
              <a:rPr lang="en-US" sz="2400" dirty="0">
                <a:solidFill>
                  <a:srgbClr val="6C6D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of August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>
                <a:solidFill>
                  <a:srgbClr val="6C6D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Stories of the corridor gathering</a:t>
            </a:r>
          </a:p>
          <a:p>
            <a:pPr lvl="1"/>
            <a:r>
              <a:rPr lang="en-US" sz="2400" dirty="0">
                <a:solidFill>
                  <a:srgbClr val="6C6D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19</a:t>
            </a:r>
            <a:r>
              <a:rPr lang="en-US" sz="2400" baseline="30000" dirty="0">
                <a:solidFill>
                  <a:srgbClr val="6C6D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6C6D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Issues &amp; Opportunities Public Workshop #1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August 24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25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Land Use &amp; Economic Development Working Group Meetings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August 18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HIA Working Group Meeting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October 14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SAWG Meeting #3 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7B1A13-897C-49A4-BACE-07379DE8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C972F-D0F5-45A2-9923-2BACC5A2D601}"/>
              </a:ext>
            </a:extLst>
          </p:cNvPr>
          <p:cNvSpPr txBox="1"/>
          <p:nvPr/>
        </p:nvSpPr>
        <p:spPr>
          <a:xfrm>
            <a:off x="6363253" y="4969252"/>
            <a:ext cx="5669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6C6D70"/>
              </a:solidFill>
            </a:endParaRPr>
          </a:p>
          <a:p>
            <a:pPr lvl="1"/>
            <a:r>
              <a:rPr lang="en-US" sz="2400">
                <a:solidFill>
                  <a:srgbClr val="6C6D70"/>
                </a:solidFill>
              </a:rPr>
              <a:t>	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E3100ED-F601-4CCA-9A1F-9B0C056E1D95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0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1D441A4-F32C-4F3F-A75E-3529D0D3A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27" y="1489644"/>
            <a:ext cx="6738015" cy="3589277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&amp; Recommend Alternatives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Pedestrian + Bicycle Facilities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Transit Service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Transit Supportive Land Uses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Single Occupancy Vehicles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5D73B-948F-4288-8EC6-94FAB22B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67" y="812241"/>
            <a:ext cx="10600809" cy="87590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Purpose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A4E65-BF91-4206-B97C-7E98E9AE7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" t="1112" r="3065" b="902"/>
          <a:stretch/>
        </p:blipFill>
        <p:spPr>
          <a:xfrm>
            <a:off x="6978651" y="-1"/>
            <a:ext cx="521335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91941-D496-44E6-8D22-EE17C587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198154" y="5762615"/>
            <a:ext cx="1659681" cy="328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39A3F-390F-44EF-8F75-61A8FE83B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85"/>
          <a:stretch/>
        </p:blipFill>
        <p:spPr>
          <a:xfrm>
            <a:off x="433238" y="5093854"/>
            <a:ext cx="5510362" cy="132187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8B79D9-1B5F-4F45-A83C-008A0C39AD47}"/>
              </a:ext>
            </a:extLst>
          </p:cNvPr>
          <p:cNvSpPr/>
          <p:nvPr/>
        </p:nvSpPr>
        <p:spPr>
          <a:xfrm>
            <a:off x="10460842" y="2757342"/>
            <a:ext cx="1350158" cy="700233"/>
          </a:xfrm>
          <a:custGeom>
            <a:avLst/>
            <a:gdLst>
              <a:gd name="connsiteX0" fmla="*/ 1335974 w 1343629"/>
              <a:gd name="connsiteY0" fmla="*/ 35626 h 731817"/>
              <a:gd name="connsiteX1" fmla="*/ 26719 w 1343629"/>
              <a:gd name="connsiteY1" fmla="*/ 0 h 731817"/>
              <a:gd name="connsiteX2" fmla="*/ 0 w 1343629"/>
              <a:gd name="connsiteY2" fmla="*/ 728848 h 731817"/>
              <a:gd name="connsiteX3" fmla="*/ 99455 w 1343629"/>
              <a:gd name="connsiteY3" fmla="*/ 731817 h 731817"/>
              <a:gd name="connsiteX4" fmla="*/ 118753 w 1343629"/>
              <a:gd name="connsiteY4" fmla="*/ 115785 h 731817"/>
              <a:gd name="connsiteX5" fmla="*/ 1343396 w 1343629"/>
              <a:gd name="connsiteY5" fmla="*/ 136566 h 731817"/>
              <a:gd name="connsiteX6" fmla="*/ 1335974 w 1343629"/>
              <a:gd name="connsiteY6" fmla="*/ 35626 h 73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629" h="731817">
                <a:moveTo>
                  <a:pt x="1335974" y="35626"/>
                </a:moveTo>
                <a:lnTo>
                  <a:pt x="26719" y="0"/>
                </a:lnTo>
                <a:lnTo>
                  <a:pt x="0" y="728848"/>
                </a:lnTo>
                <a:lnTo>
                  <a:pt x="99455" y="731817"/>
                </a:lnTo>
                <a:lnTo>
                  <a:pt x="118753" y="115785"/>
                </a:lnTo>
                <a:lnTo>
                  <a:pt x="1343396" y="136566"/>
                </a:lnTo>
                <a:cubicBezTo>
                  <a:pt x="1343891" y="104899"/>
                  <a:pt x="1344385" y="73231"/>
                  <a:pt x="1335974" y="35626"/>
                </a:cubicBezTo>
                <a:close/>
              </a:path>
            </a:pathLst>
          </a:custGeom>
          <a:solidFill>
            <a:srgbClr val="F74E5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F88F5-782C-4E46-8836-F2FC4572C154}"/>
              </a:ext>
            </a:extLst>
          </p:cNvPr>
          <p:cNvSpPr txBox="1"/>
          <p:nvPr/>
        </p:nvSpPr>
        <p:spPr>
          <a:xfrm>
            <a:off x="433238" y="6356351"/>
            <a:ext cx="5510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74E5A"/>
                </a:solidFill>
              </a:rPr>
              <a:t>Safe</a:t>
            </a:r>
            <a:r>
              <a:rPr lang="en-US" sz="2000" b="1">
                <a:solidFill>
                  <a:srgbClr val="6C6D70"/>
                </a:solidFill>
              </a:rPr>
              <a:t> - </a:t>
            </a:r>
            <a:r>
              <a:rPr lang="en-US" sz="2000" b="1">
                <a:solidFill>
                  <a:srgbClr val="1C75BB"/>
                </a:solidFill>
              </a:rPr>
              <a:t>Efficient</a:t>
            </a:r>
            <a:r>
              <a:rPr lang="en-US" sz="2000" b="1">
                <a:solidFill>
                  <a:srgbClr val="6C6D70"/>
                </a:solidFill>
              </a:rPr>
              <a:t> - </a:t>
            </a:r>
            <a:r>
              <a:rPr lang="en-US" sz="2000" b="1">
                <a:solidFill>
                  <a:srgbClr val="02E06C"/>
                </a:solidFill>
              </a:rPr>
              <a:t>Connected</a:t>
            </a:r>
            <a:r>
              <a:rPr lang="en-US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0C66-1CE9-49F4-BA88-7B4494F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017E76-C0DE-40D3-A2E8-3DF5FED31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9" y="913683"/>
            <a:ext cx="8794498" cy="576947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10A607D9-E796-4859-8460-F257EE6A6CE2}"/>
              </a:ext>
            </a:extLst>
          </p:cNvPr>
          <p:cNvSpPr txBox="1">
            <a:spLocks/>
          </p:cNvSpPr>
          <p:nvPr/>
        </p:nvSpPr>
        <p:spPr>
          <a:xfrm>
            <a:off x="418863" y="677694"/>
            <a:ext cx="11000300" cy="875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Limits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9E444D-E449-4DB9-8511-CDBA567B791C}"/>
              </a:ext>
            </a:extLst>
          </p:cNvPr>
          <p:cNvGrpSpPr/>
          <p:nvPr/>
        </p:nvGrpSpPr>
        <p:grpSpPr>
          <a:xfrm>
            <a:off x="7183297" y="5511718"/>
            <a:ext cx="4358793" cy="1160706"/>
            <a:chOff x="3582838" y="5465968"/>
            <a:chExt cx="4498539" cy="12945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BC0307-0249-41E5-826C-D9E2D9F2828C}"/>
                </a:ext>
              </a:extLst>
            </p:cNvPr>
            <p:cNvSpPr/>
            <p:nvPr/>
          </p:nvSpPr>
          <p:spPr>
            <a:xfrm>
              <a:off x="3582838" y="5465968"/>
              <a:ext cx="4431735" cy="12551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6C6D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DD1C90-0728-448C-A594-3FEE37BBA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5412" y="6003978"/>
              <a:ext cx="855562" cy="1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37B5B1-12F0-4167-BD31-893C37F2E538}"/>
                </a:ext>
              </a:extLst>
            </p:cNvPr>
            <p:cNvSpPr txBox="1"/>
            <p:nvPr/>
          </p:nvSpPr>
          <p:spPr>
            <a:xfrm>
              <a:off x="4630306" y="5834701"/>
              <a:ext cx="1523699" cy="377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Study Corridors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934198-E6CC-49B0-8EF6-3D3C10E06184}"/>
                </a:ext>
              </a:extLst>
            </p:cNvPr>
            <p:cNvSpPr txBox="1"/>
            <p:nvPr/>
          </p:nvSpPr>
          <p:spPr>
            <a:xfrm>
              <a:off x="3643304" y="5505774"/>
              <a:ext cx="956241" cy="41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Legend: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3C9768-C34E-47C7-9BDF-8D13834AFE78}"/>
                </a:ext>
              </a:extLst>
            </p:cNvPr>
            <p:cNvSpPr/>
            <p:nvPr/>
          </p:nvSpPr>
          <p:spPr>
            <a:xfrm>
              <a:off x="4024858" y="6177492"/>
              <a:ext cx="236669" cy="2533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5E4B99-C4FE-4577-A133-854C7A2C4A3B}"/>
                </a:ext>
              </a:extLst>
            </p:cNvPr>
            <p:cNvSpPr txBox="1"/>
            <p:nvPr/>
          </p:nvSpPr>
          <p:spPr>
            <a:xfrm>
              <a:off x="4630306" y="6108308"/>
              <a:ext cx="3451071" cy="652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Study Beginning/End Points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Wellington Mall to Rosemary Square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DE0DD9-5238-4768-9F03-8D6D03D97C0D}"/>
              </a:ext>
            </a:extLst>
          </p:cNvPr>
          <p:cNvGrpSpPr/>
          <p:nvPr/>
        </p:nvGrpSpPr>
        <p:grpSpPr>
          <a:xfrm>
            <a:off x="4912609" y="6221058"/>
            <a:ext cx="2138013" cy="482978"/>
            <a:chOff x="4019755" y="6258946"/>
            <a:chExt cx="2555025" cy="538669"/>
          </a:xfrm>
        </p:grpSpPr>
        <p:pic>
          <p:nvPicPr>
            <p:cNvPr id="24" name="Picture 2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F2CA14B-9661-4E09-B18D-590E7C71D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ADAD8">
                    <a:alpha val="87451"/>
                  </a:srgbClr>
                </a:clrFrom>
                <a:clrTo>
                  <a:srgbClr val="DADAD8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25" t="90912" r="3626" b="760"/>
            <a:stretch/>
          </p:blipFill>
          <p:spPr>
            <a:xfrm>
              <a:off x="4019755" y="6261722"/>
              <a:ext cx="2555025" cy="53589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45685E-18E5-4D02-916F-8CC252AD1D07}"/>
                    </a:ext>
                  </a:extLst>
                </p14:cNvPr>
                <p14:cNvContentPartPr/>
                <p14:nvPr/>
              </p14:nvContentPartPr>
              <p14:xfrm>
                <a:off x="5361783" y="6269377"/>
                <a:ext cx="169200" cy="4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45685E-18E5-4D02-916F-8CC252AD1D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40256" y="6249205"/>
                  <a:ext cx="211823" cy="8674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DCA8B1C-11E6-419C-ACF1-DFF0481E315F}"/>
                </a:ext>
              </a:extLst>
            </p:cNvPr>
            <p:cNvGrpSpPr/>
            <p:nvPr/>
          </p:nvGrpSpPr>
          <p:grpSpPr>
            <a:xfrm>
              <a:off x="6293432" y="6274786"/>
              <a:ext cx="29160" cy="64080"/>
              <a:chOff x="2266420" y="983900"/>
              <a:chExt cx="29160" cy="6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52ACC55-6CC1-4B82-84F4-F8FB8CECFA61}"/>
                      </a:ext>
                    </a:extLst>
                  </p14:cNvPr>
                  <p14:cNvContentPartPr/>
                  <p14:nvPr/>
                </p14:nvContentPartPr>
                <p14:xfrm>
                  <a:off x="2266420" y="1038980"/>
                  <a:ext cx="29160" cy="9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52ACC55-6CC1-4B82-84F4-F8FB8CECFA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44659" y="1019415"/>
                    <a:ext cx="72247" cy="477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E3E563A-B32D-4546-B8D7-823014845F9D}"/>
                      </a:ext>
                    </a:extLst>
                  </p14:cNvPr>
                  <p14:cNvContentPartPr/>
                  <p14:nvPr/>
                </p14:nvContentPartPr>
                <p14:xfrm>
                  <a:off x="2266780" y="1006220"/>
                  <a:ext cx="360" cy="259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E3E563A-B32D-4546-B8D7-823014845F9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48780" y="986282"/>
                    <a:ext cx="36000" cy="653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3617F348-9298-4586-87FC-E19BCF3973DB}"/>
                      </a:ext>
                    </a:extLst>
                  </p14:cNvPr>
                  <p14:cNvContentPartPr/>
                  <p14:nvPr/>
                </p14:nvContentPartPr>
                <p14:xfrm>
                  <a:off x="2266780" y="983900"/>
                  <a:ext cx="36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3617F348-9298-4586-87FC-E19BCF3973D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248780" y="9659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BA28BCB-E6EA-4F04-ADB7-733B6665B9EC}"/>
                    </a:ext>
                  </a:extLst>
                </p14:cNvPr>
                <p14:cNvContentPartPr/>
                <p14:nvPr/>
              </p14:nvContentPartPr>
              <p14:xfrm>
                <a:off x="6298832" y="6528946"/>
                <a:ext cx="5040" cy="5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BA28BCB-E6EA-4F04-ADB7-733B6665B9E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77832" y="6508874"/>
                  <a:ext cx="46620" cy="95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0B3F0FF-A501-47BE-AF12-CD56029F26EC}"/>
                    </a:ext>
                  </a:extLst>
                </p14:cNvPr>
                <p14:cNvContentPartPr/>
                <p14:nvPr/>
              </p14:nvContentPartPr>
              <p14:xfrm>
                <a:off x="6020912" y="6530746"/>
                <a:ext cx="16920" cy="45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0B3F0FF-A501-47BE-AF12-CD56029F26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99220" y="6510834"/>
                  <a:ext cx="59871" cy="844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91570A8-A067-4258-99E4-011F6CA1D9AC}"/>
                    </a:ext>
                  </a:extLst>
                </p14:cNvPr>
                <p14:cNvContentPartPr/>
                <p14:nvPr/>
              </p14:nvContentPartPr>
              <p14:xfrm>
                <a:off x="5373272" y="6747466"/>
                <a:ext cx="82440" cy="13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91570A8-A067-4258-99E4-011F6CA1D9A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1803" y="6727284"/>
                  <a:ext cx="124948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89BEAC-46C6-4434-B3F9-38CB368528FC}"/>
                    </a:ext>
                  </a:extLst>
                </p14:cNvPr>
                <p14:cNvContentPartPr/>
                <p14:nvPr/>
              </p14:nvContentPartPr>
              <p14:xfrm>
                <a:off x="5351312" y="6658546"/>
                <a:ext cx="129960" cy="129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89BEAC-46C6-4434-B3F9-38CB368528F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29795" y="6638478"/>
                  <a:ext cx="172563" cy="168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AC2A31D-45A2-4F1E-AEA0-636DAF00F4FB}"/>
                    </a:ext>
                  </a:extLst>
                </p14:cNvPr>
                <p14:cNvContentPartPr/>
                <p14:nvPr/>
              </p14:nvContentPartPr>
              <p14:xfrm>
                <a:off x="6020192" y="6649546"/>
                <a:ext cx="10080" cy="108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AC2A31D-45A2-4F1E-AEA0-636DAF00F4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9192" y="6629472"/>
                  <a:ext cx="51660" cy="147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4DA1612-E39A-4217-8D00-FAB8ACAB79BA}"/>
                    </a:ext>
                  </a:extLst>
                </p14:cNvPr>
                <p14:cNvContentPartPr/>
                <p14:nvPr/>
              </p14:nvContentPartPr>
              <p14:xfrm>
                <a:off x="6296672" y="6739186"/>
                <a:ext cx="6840" cy="28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4DA1612-E39A-4217-8D00-FAB8ACAB79B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75297" y="6719129"/>
                  <a:ext cx="49163" cy="677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CB36890-49E3-47ED-BED2-E4701FE49353}"/>
                    </a:ext>
                  </a:extLst>
                </p14:cNvPr>
                <p14:cNvContentPartPr/>
                <p14:nvPr/>
              </p14:nvContentPartPr>
              <p14:xfrm>
                <a:off x="6022758" y="6763515"/>
                <a:ext cx="15480" cy="24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CB36890-49E3-47ED-BED2-E4701FE4935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00644" y="6743449"/>
                  <a:ext cx="59266" cy="64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D5E4543-7D80-4B39-B6E5-29F84A270F09}"/>
                    </a:ext>
                  </a:extLst>
                </p14:cNvPr>
                <p14:cNvContentPartPr/>
                <p14:nvPr/>
              </p14:nvContentPartPr>
              <p14:xfrm>
                <a:off x="6027438" y="6589995"/>
                <a:ext cx="24480" cy="7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D5E4543-7D80-4B39-B6E5-29F84A270F0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05581" y="6569995"/>
                  <a:ext cx="67757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AE773F5-1898-4BB3-91B1-2ED6F9908545}"/>
                    </a:ext>
                  </a:extLst>
                </p14:cNvPr>
                <p14:cNvContentPartPr/>
                <p14:nvPr/>
              </p14:nvContentPartPr>
              <p14:xfrm>
                <a:off x="6295638" y="6353475"/>
                <a:ext cx="14040" cy="3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AE773F5-1898-4BB3-91B1-2ED6F990854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74991" y="6335475"/>
                  <a:ext cx="54921" cy="39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253C876-20D1-4650-9AB1-B4EB985FD57F}"/>
                </a:ext>
              </a:extLst>
            </p:cNvPr>
            <p:cNvGrpSpPr/>
            <p:nvPr/>
          </p:nvGrpSpPr>
          <p:grpSpPr>
            <a:xfrm>
              <a:off x="6007952" y="6258946"/>
              <a:ext cx="51120" cy="95969"/>
              <a:chOff x="6007952" y="6258946"/>
              <a:chExt cx="51120" cy="9596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BB6ABA19-2F1A-4632-8715-E969A1D6BB7D}"/>
                      </a:ext>
                    </a:extLst>
                  </p14:cNvPr>
                  <p14:cNvContentPartPr/>
                  <p14:nvPr/>
                </p14:nvContentPartPr>
                <p14:xfrm>
                  <a:off x="6007952" y="6258946"/>
                  <a:ext cx="43560" cy="676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BB6ABA19-2F1A-4632-8715-E969A1D6BB7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986388" y="6238922"/>
                    <a:ext cx="86257" cy="1073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DC062DF-1273-4EC8-867F-99FC10E03F7A}"/>
                      </a:ext>
                    </a:extLst>
                  </p14:cNvPr>
                  <p14:cNvContentPartPr/>
                  <p14:nvPr/>
                </p14:nvContentPartPr>
                <p14:xfrm>
                  <a:off x="6058712" y="6325546"/>
                  <a:ext cx="360" cy="18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DC062DF-1273-4EC8-867F-99FC10E03F7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040712" y="6307546"/>
                    <a:ext cx="3600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12B5792-4DBC-42C4-B76B-3948948219CE}"/>
                      </a:ext>
                    </a:extLst>
                  </p14:cNvPr>
                  <p14:cNvContentPartPr/>
                  <p14:nvPr/>
                </p14:nvContentPartPr>
                <p14:xfrm>
                  <a:off x="6014432" y="6341746"/>
                  <a:ext cx="19800" cy="3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12B5792-4DBC-42C4-B76B-3948948219C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92910" y="6323746"/>
                    <a:ext cx="62413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203EDFF-A1DB-4632-A22A-89D8B71CB3CD}"/>
                      </a:ext>
                    </a:extLst>
                  </p14:cNvPr>
                  <p14:cNvContentPartPr/>
                  <p14:nvPr/>
                </p14:nvContentPartPr>
                <p14:xfrm>
                  <a:off x="6031038" y="6353475"/>
                  <a:ext cx="15840" cy="14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203EDFF-A1DB-4632-A22A-89D8B71CB3C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009633" y="6335475"/>
                    <a:ext cx="58223" cy="37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CA4F858-40A4-4678-9385-8C3F59B11E84}"/>
                    </a:ext>
                  </a:extLst>
                </p14:cNvPr>
                <p14:cNvContentPartPr/>
                <p14:nvPr/>
              </p14:nvContentPartPr>
              <p14:xfrm>
                <a:off x="5434158" y="6351315"/>
                <a:ext cx="12240" cy="3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CA4F858-40A4-4678-9385-8C3F59B11E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13055" y="6328172"/>
                  <a:ext cx="54025" cy="49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3EEC26B-ABF5-4F10-B133-D11624AC6035}"/>
                    </a:ext>
                  </a:extLst>
                </p14:cNvPr>
                <p14:cNvContentPartPr/>
                <p14:nvPr/>
              </p14:nvContentPartPr>
              <p14:xfrm>
                <a:off x="6296718" y="6593235"/>
                <a:ext cx="14400" cy="6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3EEC26B-ABF5-4F10-B133-D11624AC603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75542" y="6572835"/>
                  <a:ext cx="56329" cy="4651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90F9DE6-5247-4919-A809-89982CF2DAD6}"/>
                </a:ext>
              </a:extLst>
            </p:cNvPr>
            <p:cNvGrpSpPr/>
            <p:nvPr/>
          </p:nvGrpSpPr>
          <p:grpSpPr>
            <a:xfrm>
              <a:off x="5353832" y="6306097"/>
              <a:ext cx="175320" cy="51849"/>
              <a:chOff x="5353832" y="6306097"/>
              <a:chExt cx="175320" cy="5184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4D71748-6ECF-41C9-9325-DA09258FC3BD}"/>
                      </a:ext>
                    </a:extLst>
                  </p14:cNvPr>
                  <p14:cNvContentPartPr/>
                  <p14:nvPr/>
                </p14:nvContentPartPr>
                <p14:xfrm>
                  <a:off x="5412903" y="6320857"/>
                  <a:ext cx="36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4D71748-6ECF-41C9-9325-DA09258FC3B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94903" y="6302857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F02EF52-7BC4-4155-BDDD-DBB3730CD7F5}"/>
                      </a:ext>
                    </a:extLst>
                  </p14:cNvPr>
                  <p14:cNvContentPartPr/>
                  <p14:nvPr/>
                </p14:nvContentPartPr>
                <p14:xfrm>
                  <a:off x="5412903" y="6306097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F02EF52-7BC4-4155-BDDD-DBB3730CD7F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94903" y="6288097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4E79E11-01DA-4F0A-A948-66A5440DC67A}"/>
                      </a:ext>
                    </a:extLst>
                  </p14:cNvPr>
                  <p14:cNvContentPartPr/>
                  <p14:nvPr/>
                </p14:nvContentPartPr>
                <p14:xfrm>
                  <a:off x="5412903" y="6306097"/>
                  <a:ext cx="8676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54E79E11-01DA-4F0A-A948-66A5440DC67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391534" y="6288097"/>
                    <a:ext cx="129072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5B603C0-3579-46FB-A047-5E39BE621DFE}"/>
                      </a:ext>
                    </a:extLst>
                  </p14:cNvPr>
                  <p14:cNvContentPartPr/>
                  <p14:nvPr/>
                </p14:nvContentPartPr>
                <p14:xfrm>
                  <a:off x="5401712" y="6334906"/>
                  <a:ext cx="127440" cy="100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5B603C0-3579-46FB-A047-5E39BE621DF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380185" y="6314746"/>
                    <a:ext cx="170064" cy="499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B424180-3582-475B-BB88-BA40B6DF6F35}"/>
                      </a:ext>
                    </a:extLst>
                  </p14:cNvPr>
                  <p14:cNvContentPartPr/>
                  <p14:nvPr/>
                </p14:nvContentPartPr>
                <p14:xfrm>
                  <a:off x="5407112" y="6337426"/>
                  <a:ext cx="93600" cy="20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B424180-3582-475B-BB88-BA40B6DF6F3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385644" y="6316906"/>
                    <a:ext cx="136106" cy="61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C2E74E93-20FD-4359-B298-D78A04156040}"/>
                      </a:ext>
                    </a:extLst>
                  </p14:cNvPr>
                  <p14:cNvContentPartPr/>
                  <p14:nvPr/>
                </p14:nvContentPartPr>
                <p14:xfrm>
                  <a:off x="5353832" y="6308986"/>
                  <a:ext cx="146160" cy="42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C2E74E93-20FD-4359-B298-D78A04156040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332338" y="6288929"/>
                    <a:ext cx="188718" cy="81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8D26027-7D9E-494C-B9FB-ACA5601B3551}"/>
                      </a:ext>
                    </a:extLst>
                  </p14:cNvPr>
                  <p14:cNvContentPartPr/>
                  <p14:nvPr/>
                </p14:nvContentPartPr>
                <p14:xfrm>
                  <a:off x="5443518" y="6345195"/>
                  <a:ext cx="20160" cy="111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8D26027-7D9E-494C-B9FB-ACA5601B3551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22071" y="6325266"/>
                    <a:ext cx="62625" cy="50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95523A4-C4E6-462E-BF79-9543FEBA88E4}"/>
                    </a:ext>
                  </a:extLst>
                </p14:cNvPr>
                <p14:cNvContentPartPr/>
                <p14:nvPr/>
              </p14:nvContentPartPr>
              <p14:xfrm>
                <a:off x="5347038" y="6651195"/>
                <a:ext cx="96840" cy="93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95523A4-C4E6-462E-BF79-9543FEBA88E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5518" y="6631032"/>
                  <a:ext cx="139450" cy="13388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718EA56-4BDD-4EC3-9CFE-42A48DDCABAF}"/>
                </a:ext>
              </a:extLst>
            </p:cNvPr>
            <p:cNvGrpSpPr/>
            <p:nvPr/>
          </p:nvGrpSpPr>
          <p:grpSpPr>
            <a:xfrm>
              <a:off x="5389878" y="6694395"/>
              <a:ext cx="121320" cy="97560"/>
              <a:chOff x="5389878" y="6694395"/>
              <a:chExt cx="121320" cy="9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B9A9807-3330-4D52-A6ED-BE40659CA0EB}"/>
                      </a:ext>
                    </a:extLst>
                  </p14:cNvPr>
                  <p14:cNvContentPartPr/>
                  <p14:nvPr/>
                </p14:nvContentPartPr>
                <p14:xfrm>
                  <a:off x="5480958" y="6791595"/>
                  <a:ext cx="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B9A9807-3330-4D52-A6ED-BE40659CA0E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462958" y="6773595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7916824-4B77-4B4A-9C81-126447F14B83}"/>
                      </a:ext>
                    </a:extLst>
                  </p14:cNvPr>
                  <p14:cNvContentPartPr/>
                  <p14:nvPr/>
                </p14:nvContentPartPr>
                <p14:xfrm>
                  <a:off x="5389878" y="6754875"/>
                  <a:ext cx="111960" cy="360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7916824-4B77-4B4A-9C81-126447F14B8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368430" y="6734875"/>
                    <a:ext cx="154428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88F27D4-867E-4E22-8ECA-1408ECAD0D1D}"/>
                      </a:ext>
                    </a:extLst>
                  </p14:cNvPr>
                  <p14:cNvContentPartPr/>
                  <p14:nvPr/>
                </p14:nvContentPartPr>
                <p14:xfrm>
                  <a:off x="5425878" y="6694395"/>
                  <a:ext cx="85320" cy="5724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88F27D4-867E-4E22-8ECA-1408ECAD0D1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404333" y="6674381"/>
                    <a:ext cx="127980" cy="968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FDD27D-966F-43F7-9F33-EC094A2B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0EB020-24EF-4FF1-9EF5-1D967680747F}"/>
              </a:ext>
            </a:extLst>
          </p:cNvPr>
          <p:cNvGrpSpPr/>
          <p:nvPr/>
        </p:nvGrpSpPr>
        <p:grpSpPr>
          <a:xfrm>
            <a:off x="177532" y="3208207"/>
            <a:ext cx="2676248" cy="1235765"/>
            <a:chOff x="167456" y="3420303"/>
            <a:chExt cx="2676248" cy="12357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0ADA1F7-62A7-4BB0-BED3-25D2E10643AE}"/>
                </a:ext>
              </a:extLst>
            </p:cNvPr>
            <p:cNvSpPr/>
            <p:nvPr/>
          </p:nvSpPr>
          <p:spPr>
            <a:xfrm>
              <a:off x="167456" y="3420303"/>
              <a:ext cx="2490305" cy="1235765"/>
            </a:xfrm>
            <a:prstGeom prst="roundRect">
              <a:avLst/>
            </a:prstGeom>
            <a:solidFill>
              <a:srgbClr val="1C75BB"/>
            </a:solidFill>
            <a:ln w="57150">
              <a:solidFill>
                <a:srgbClr val="1C7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4158203-E580-401F-A3FB-8723BB9E26F2}"/>
                </a:ext>
              </a:extLst>
            </p:cNvPr>
            <p:cNvSpPr txBox="1"/>
            <p:nvPr/>
          </p:nvSpPr>
          <p:spPr>
            <a:xfrm>
              <a:off x="966117" y="3651378"/>
              <a:ext cx="187758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14,000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Households</a:t>
              </a:r>
            </a:p>
          </p:txBody>
        </p:sp>
        <p:pic>
          <p:nvPicPr>
            <p:cNvPr id="58" name="Graphic 57" descr="Suburban scene with solid fill">
              <a:extLst>
                <a:ext uri="{FF2B5EF4-FFF2-40B4-BE49-F238E27FC236}">
                  <a16:creationId xmlns:a16="http://schemas.microsoft.com/office/drawing/2014/main" id="{0A59EDA5-6A21-4BC7-BEC7-6804E3E1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233903" y="3549802"/>
              <a:ext cx="918157" cy="9181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CDDCE-983B-4B4E-B658-6557D3878941}"/>
              </a:ext>
            </a:extLst>
          </p:cNvPr>
          <p:cNvGrpSpPr/>
          <p:nvPr/>
        </p:nvGrpSpPr>
        <p:grpSpPr>
          <a:xfrm>
            <a:off x="193438" y="4758338"/>
            <a:ext cx="2585527" cy="1235765"/>
            <a:chOff x="134577" y="4935707"/>
            <a:chExt cx="2585527" cy="123576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D65B2B9-1BB4-4B3C-99A6-F61BD56D8233}"/>
                </a:ext>
              </a:extLst>
            </p:cNvPr>
            <p:cNvSpPr/>
            <p:nvPr/>
          </p:nvSpPr>
          <p:spPr>
            <a:xfrm>
              <a:off x="134577" y="4935707"/>
              <a:ext cx="2490305" cy="1235765"/>
            </a:xfrm>
            <a:prstGeom prst="roundRect">
              <a:avLst/>
            </a:prstGeom>
            <a:solidFill>
              <a:srgbClr val="F04F5B"/>
            </a:solidFill>
            <a:ln w="57150">
              <a:solidFill>
                <a:srgbClr val="F04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364476-4F5F-4E59-97EF-3C276A374B7A}"/>
                </a:ext>
              </a:extLst>
            </p:cNvPr>
            <p:cNvSpPr txBox="1"/>
            <p:nvPr/>
          </p:nvSpPr>
          <p:spPr>
            <a:xfrm>
              <a:off x="902097" y="5148308"/>
              <a:ext cx="18180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46,000 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Jobs</a:t>
              </a:r>
            </a:p>
          </p:txBody>
        </p:sp>
        <p:pic>
          <p:nvPicPr>
            <p:cNvPr id="63" name="Graphic 62" descr="Employee badge with solid fill">
              <a:extLst>
                <a:ext uri="{FF2B5EF4-FFF2-40B4-BE49-F238E27FC236}">
                  <a16:creationId xmlns:a16="http://schemas.microsoft.com/office/drawing/2014/main" id="{F6A06D03-80A8-430A-84B0-13B02940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232223" y="5079778"/>
              <a:ext cx="947621" cy="94762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75C998-CBEF-4206-803E-A00ED6F6123E}"/>
              </a:ext>
            </a:extLst>
          </p:cNvPr>
          <p:cNvGrpSpPr/>
          <p:nvPr/>
        </p:nvGrpSpPr>
        <p:grpSpPr>
          <a:xfrm>
            <a:off x="177532" y="1649448"/>
            <a:ext cx="2713500" cy="1235765"/>
            <a:chOff x="118671" y="1826817"/>
            <a:chExt cx="2713500" cy="12357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EF2C85-1CE4-4673-8CE5-DFBF324EFAE9}"/>
                </a:ext>
              </a:extLst>
            </p:cNvPr>
            <p:cNvGrpSpPr/>
            <p:nvPr/>
          </p:nvGrpSpPr>
          <p:grpSpPr>
            <a:xfrm>
              <a:off x="118671" y="1826817"/>
              <a:ext cx="2713500" cy="1235765"/>
              <a:chOff x="118671" y="1826817"/>
              <a:chExt cx="2713500" cy="1235765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517D2D10-CF23-43A7-AB86-3E5B885D2DBA}"/>
                  </a:ext>
                </a:extLst>
              </p:cNvPr>
              <p:cNvSpPr/>
              <p:nvPr/>
            </p:nvSpPr>
            <p:spPr>
              <a:xfrm>
                <a:off x="118671" y="1826817"/>
                <a:ext cx="2490305" cy="1235765"/>
              </a:xfrm>
              <a:prstGeom prst="roundRect">
                <a:avLst/>
              </a:prstGeom>
              <a:solidFill>
                <a:schemeClr val="accent3"/>
              </a:solid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A4A4FB0-5464-4862-954F-75F348AC9113}"/>
                  </a:ext>
                </a:extLst>
              </p:cNvPr>
              <p:cNvSpPr txBox="1"/>
              <p:nvPr/>
            </p:nvSpPr>
            <p:spPr>
              <a:xfrm>
                <a:off x="954584" y="2023545"/>
                <a:ext cx="1877587" cy="9541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42,000 </a:t>
                </a:r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Residents</a:t>
                </a:r>
              </a:p>
            </p:txBody>
          </p:sp>
        </p:grpSp>
        <p:pic>
          <p:nvPicPr>
            <p:cNvPr id="67" name="Graphic 66" descr="Universal access with solid fill">
              <a:extLst>
                <a:ext uri="{FF2B5EF4-FFF2-40B4-BE49-F238E27FC236}">
                  <a16:creationId xmlns:a16="http://schemas.microsoft.com/office/drawing/2014/main" id="{EB54198B-4FF5-4215-96D7-90132B3F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234095" y="1967105"/>
              <a:ext cx="943875" cy="94387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83267F2E-70D1-4263-AE6C-3DA986B8EEA8}"/>
              </a:ext>
            </a:extLst>
          </p:cNvPr>
          <p:cNvSpPr txBox="1"/>
          <p:nvPr/>
        </p:nvSpPr>
        <p:spPr>
          <a:xfrm>
            <a:off x="41926" y="6087647"/>
            <a:ext cx="2792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(within 0.5 mile of corridor)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9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7C17D4D-859A-45C5-8EB6-E5955CC196F5}"/>
              </a:ext>
            </a:extLst>
          </p:cNvPr>
          <p:cNvSpPr/>
          <p:nvPr/>
        </p:nvSpPr>
        <p:spPr>
          <a:xfrm>
            <a:off x="6682903" y="1768258"/>
            <a:ext cx="3618689" cy="36186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E3AEF-F173-44C5-8B1F-0C1B80BCA3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gathering helps inform the understanding of Issues and Opportunities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Land Use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Taxable Value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Transit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Facilities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2068E-EE6A-41A3-9C9B-6C5CB657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89" y="740033"/>
            <a:ext cx="11134021" cy="589642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Issues and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5331B-E059-491B-B209-1DFEB727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5</a:t>
            </a:fld>
            <a:endParaRPr lang="en-US"/>
          </a:p>
        </p:txBody>
      </p:sp>
      <p:pic>
        <p:nvPicPr>
          <p:cNvPr id="6" name="Graphic 5" descr="Architecture with solid fill">
            <a:extLst>
              <a:ext uri="{FF2B5EF4-FFF2-40B4-BE49-F238E27FC236}">
                <a16:creationId xmlns:a16="http://schemas.microsoft.com/office/drawing/2014/main" id="{6A3D6265-54BE-4170-A1D4-ECBCBFA6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059" y="2206839"/>
            <a:ext cx="2741525" cy="27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3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DD4FB-575B-4507-B96C-721CD476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0970" y="6355895"/>
            <a:ext cx="990570" cy="365125"/>
          </a:xfrm>
        </p:spPr>
        <p:txBody>
          <a:bodyPr/>
          <a:lstStyle/>
          <a:p>
            <a:pPr lvl="0"/>
            <a:fld id="{5BC4BB82-2418-4D35-9A7E-6ED0E6E63174}" type="slidenum">
              <a:rPr lang="en-US" noProof="0" smtClean="0"/>
              <a:pPr lvl="0"/>
              <a:t>6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BA8999-201D-4A47-921E-2588C6AE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59" y="795813"/>
            <a:ext cx="11134021" cy="589642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833FE-BB57-44C2-B4E1-BC81314F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559" y="1551196"/>
            <a:ext cx="3781818" cy="480469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Three distinct segments emerge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West of Turnpike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Suburban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Turnpike to I-95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Urban General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East of I-95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Clear Lake segment is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 facto Suburban (no fronting uses)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Urban Core east of Tamarind Ave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D3FE65-2065-4969-A7FD-5B8980CA7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15" y="390584"/>
            <a:ext cx="7839560" cy="60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E85B-B98E-4A98-9505-EA7012635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791" y="1043413"/>
            <a:ext cx="9033964" cy="58145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A3866-5549-48F5-AF58-999860A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Land Uses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583A75C-347E-4664-9E49-73683FADBD12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F9C630-2554-4548-9CFF-510A0CA1FE60}"/>
              </a:ext>
            </a:extLst>
          </p:cNvPr>
          <p:cNvSpPr/>
          <p:nvPr/>
        </p:nvSpPr>
        <p:spPr>
          <a:xfrm>
            <a:off x="255421" y="2179134"/>
            <a:ext cx="564203" cy="233052"/>
          </a:xfrm>
          <a:prstGeom prst="rect">
            <a:avLst/>
          </a:prstGeom>
          <a:solidFill>
            <a:srgbClr val="4799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1DA377-F3BD-4763-B105-C04D3699CBA0}"/>
              </a:ext>
            </a:extLst>
          </p:cNvPr>
          <p:cNvSpPr/>
          <p:nvPr/>
        </p:nvSpPr>
        <p:spPr>
          <a:xfrm>
            <a:off x="255420" y="2593463"/>
            <a:ext cx="564203" cy="233052"/>
          </a:xfrm>
          <a:prstGeom prst="rect">
            <a:avLst/>
          </a:prstGeom>
          <a:solidFill>
            <a:srgbClr val="AAD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E9230-E3E6-4224-847F-342A598B9CE4}"/>
              </a:ext>
            </a:extLst>
          </p:cNvPr>
          <p:cNvSpPr/>
          <p:nvPr/>
        </p:nvSpPr>
        <p:spPr>
          <a:xfrm>
            <a:off x="255420" y="3007792"/>
            <a:ext cx="564203" cy="233052"/>
          </a:xfrm>
          <a:prstGeom prst="rect">
            <a:avLst/>
          </a:prstGeom>
          <a:solidFill>
            <a:srgbClr val="E2D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7C353-8D05-4578-9A1E-5839FF3E0DB9}"/>
              </a:ext>
            </a:extLst>
          </p:cNvPr>
          <p:cNvSpPr/>
          <p:nvPr/>
        </p:nvSpPr>
        <p:spPr>
          <a:xfrm>
            <a:off x="255419" y="4781088"/>
            <a:ext cx="564203" cy="233052"/>
          </a:xfrm>
          <a:prstGeom prst="rect">
            <a:avLst/>
          </a:prstGeom>
          <a:solidFill>
            <a:srgbClr val="BD47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75797-0628-4A3B-9DA1-FBAFDA1A5294}"/>
              </a:ext>
            </a:extLst>
          </p:cNvPr>
          <p:cNvSpPr/>
          <p:nvPr/>
        </p:nvSpPr>
        <p:spPr>
          <a:xfrm>
            <a:off x="255419" y="5195417"/>
            <a:ext cx="564203" cy="233052"/>
          </a:xfrm>
          <a:prstGeom prst="rect">
            <a:avLst/>
          </a:prstGeom>
          <a:solidFill>
            <a:srgbClr val="63B4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D17B0-A723-4F73-B71A-EB7AF57D2848}"/>
              </a:ext>
            </a:extLst>
          </p:cNvPr>
          <p:cNvSpPr/>
          <p:nvPr/>
        </p:nvSpPr>
        <p:spPr>
          <a:xfrm>
            <a:off x="255418" y="5609746"/>
            <a:ext cx="564203" cy="233052"/>
          </a:xfrm>
          <a:prstGeom prst="rect">
            <a:avLst/>
          </a:prstGeom>
          <a:solidFill>
            <a:srgbClr val="B3BA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F200B26C-E1BA-454C-B2DB-88675631A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501" y="2117334"/>
            <a:ext cx="2771271" cy="35665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Conservation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95FB193E-21B2-4D06-B4C6-62D3DB4E1A36}"/>
              </a:ext>
            </a:extLst>
          </p:cNvPr>
          <p:cNvSpPr txBox="1">
            <a:spLocks/>
          </p:cNvSpPr>
          <p:nvPr/>
        </p:nvSpPr>
        <p:spPr>
          <a:xfrm>
            <a:off x="367501" y="2531663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Open Space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227316F4-E68F-463A-A8B8-12EC40AA73E1}"/>
              </a:ext>
            </a:extLst>
          </p:cNvPr>
          <p:cNvSpPr txBox="1">
            <a:spLocks/>
          </p:cNvSpPr>
          <p:nvPr/>
        </p:nvSpPr>
        <p:spPr>
          <a:xfrm>
            <a:off x="367500" y="2945992"/>
            <a:ext cx="4271875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 Density Residential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97AC1C5-9C4D-4DAF-AC22-E7754CA065F2}"/>
              </a:ext>
            </a:extLst>
          </p:cNvPr>
          <p:cNvSpPr txBox="1">
            <a:spLocks/>
          </p:cNvSpPr>
          <p:nvPr/>
        </p:nvSpPr>
        <p:spPr>
          <a:xfrm>
            <a:off x="367501" y="4719288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Commercial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86F2394E-FF8B-4442-931B-E54DC6C37F7B}"/>
              </a:ext>
            </a:extLst>
          </p:cNvPr>
          <p:cNvSpPr txBox="1">
            <a:spLocks/>
          </p:cNvSpPr>
          <p:nvPr/>
        </p:nvSpPr>
        <p:spPr>
          <a:xfrm>
            <a:off x="367501" y="5133617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Institutional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40C2B9-62EE-4326-B3DD-7233E33C6B20}"/>
              </a:ext>
            </a:extLst>
          </p:cNvPr>
          <p:cNvSpPr txBox="1">
            <a:spLocks/>
          </p:cNvSpPr>
          <p:nvPr/>
        </p:nvSpPr>
        <p:spPr>
          <a:xfrm>
            <a:off x="367501" y="5547946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B4C588E0-714E-451A-8428-21CF9B711075}"/>
              </a:ext>
            </a:extLst>
          </p:cNvPr>
          <p:cNvSpPr txBox="1">
            <a:spLocks/>
          </p:cNvSpPr>
          <p:nvPr/>
        </p:nvSpPr>
        <p:spPr>
          <a:xfrm>
            <a:off x="-267834" y="1784175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Legend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CD05E7-A0F7-4AFF-A767-D794DEB046D2}"/>
              </a:ext>
            </a:extLst>
          </p:cNvPr>
          <p:cNvSpPr/>
          <p:nvPr/>
        </p:nvSpPr>
        <p:spPr>
          <a:xfrm>
            <a:off x="255418" y="3445070"/>
            <a:ext cx="564203" cy="233052"/>
          </a:xfrm>
          <a:prstGeom prst="rect">
            <a:avLst/>
          </a:prstGeom>
          <a:solidFill>
            <a:srgbClr val="8E78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BCDEC540-739C-4C5E-B342-D2023B6E2B5F}"/>
              </a:ext>
            </a:extLst>
          </p:cNvPr>
          <p:cNvSpPr txBox="1">
            <a:spLocks/>
          </p:cNvSpPr>
          <p:nvPr/>
        </p:nvSpPr>
        <p:spPr>
          <a:xfrm>
            <a:off x="367500" y="3360321"/>
            <a:ext cx="3857989" cy="47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Med Density Residential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D89A7-D3C8-4B9E-B95D-96BE6798B162}"/>
              </a:ext>
            </a:extLst>
          </p:cNvPr>
          <p:cNvSpPr/>
          <p:nvPr/>
        </p:nvSpPr>
        <p:spPr>
          <a:xfrm>
            <a:off x="255418" y="3942114"/>
            <a:ext cx="564203" cy="233052"/>
          </a:xfrm>
          <a:prstGeom prst="rect">
            <a:avLst/>
          </a:prstGeom>
          <a:solidFill>
            <a:srgbClr val="6B5F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BDA109B4-D244-4B41-8FA3-0133121646D8}"/>
              </a:ext>
            </a:extLst>
          </p:cNvPr>
          <p:cNvSpPr txBox="1">
            <a:spLocks/>
          </p:cNvSpPr>
          <p:nvPr/>
        </p:nvSpPr>
        <p:spPr>
          <a:xfrm>
            <a:off x="367501" y="3880314"/>
            <a:ext cx="4271874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 Density Residential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C36914-6E23-4EFB-BC31-6005108B992E}"/>
              </a:ext>
            </a:extLst>
          </p:cNvPr>
          <p:cNvSpPr/>
          <p:nvPr/>
        </p:nvSpPr>
        <p:spPr>
          <a:xfrm>
            <a:off x="252226" y="4361743"/>
            <a:ext cx="564203" cy="233052"/>
          </a:xfrm>
          <a:prstGeom prst="rect">
            <a:avLst/>
          </a:prstGeom>
          <a:solidFill>
            <a:srgbClr val="BA8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839CA33B-D7A1-4844-BF7D-EF253F2A37E4}"/>
              </a:ext>
            </a:extLst>
          </p:cNvPr>
          <p:cNvSpPr txBox="1">
            <a:spLocks/>
          </p:cNvSpPr>
          <p:nvPr/>
        </p:nvSpPr>
        <p:spPr>
          <a:xfrm>
            <a:off x="367501" y="4299943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Mixed Use</a:t>
            </a:r>
          </a:p>
        </p:txBody>
      </p:sp>
    </p:spTree>
    <p:extLst>
      <p:ext uri="{BB962C8B-B14F-4D97-AF65-F5344CB8AC3E}">
        <p14:creationId xmlns:p14="http://schemas.microsoft.com/office/powerpoint/2010/main" val="37598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E85B-B98E-4A98-9505-EA7012635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486" y="1031133"/>
            <a:ext cx="9033962" cy="58145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A3866-5549-48F5-AF58-999860A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583A75C-347E-4664-9E49-73683FADBD12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86F2394E-FF8B-4442-931B-E54DC6C37F7B}"/>
              </a:ext>
            </a:extLst>
          </p:cNvPr>
          <p:cNvSpPr txBox="1">
            <a:spLocks/>
          </p:cNvSpPr>
          <p:nvPr/>
        </p:nvSpPr>
        <p:spPr>
          <a:xfrm>
            <a:off x="537518" y="5209393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Underutilized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40C2B9-62EE-4326-B3DD-7233E33C6B20}"/>
              </a:ext>
            </a:extLst>
          </p:cNvPr>
          <p:cNvSpPr txBox="1">
            <a:spLocks/>
          </p:cNvSpPr>
          <p:nvPr/>
        </p:nvSpPr>
        <p:spPr>
          <a:xfrm>
            <a:off x="537517" y="5585731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Vacant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B4C588E0-714E-451A-8428-21CF9B711075}"/>
              </a:ext>
            </a:extLst>
          </p:cNvPr>
          <p:cNvSpPr txBox="1">
            <a:spLocks/>
          </p:cNvSpPr>
          <p:nvPr/>
        </p:nvSpPr>
        <p:spPr>
          <a:xfrm>
            <a:off x="-88293" y="4833055"/>
            <a:ext cx="2771271" cy="356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Legend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FCE536-9D71-46C4-8CA3-993792577AB4}"/>
              </a:ext>
            </a:extLst>
          </p:cNvPr>
          <p:cNvSpPr/>
          <p:nvPr/>
        </p:nvSpPr>
        <p:spPr>
          <a:xfrm>
            <a:off x="428016" y="5221057"/>
            <a:ext cx="564203" cy="233052"/>
          </a:xfrm>
          <a:prstGeom prst="rect">
            <a:avLst/>
          </a:prstGeom>
          <a:solidFill>
            <a:srgbClr val="E0B5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9641FA-6B6B-48CF-BDD4-FE0E5FA495EA}"/>
              </a:ext>
            </a:extLst>
          </p:cNvPr>
          <p:cNvSpPr/>
          <p:nvPr/>
        </p:nvSpPr>
        <p:spPr>
          <a:xfrm>
            <a:off x="428015" y="5645982"/>
            <a:ext cx="564203" cy="233052"/>
          </a:xfrm>
          <a:prstGeom prst="rect">
            <a:avLst/>
          </a:prstGeom>
          <a:solidFill>
            <a:srgbClr val="6B5F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E98AB710-4D4B-4857-A2B6-0E19EA26DFD6}"/>
              </a:ext>
            </a:extLst>
          </p:cNvPr>
          <p:cNvSpPr txBox="1">
            <a:spLocks/>
          </p:cNvSpPr>
          <p:nvPr/>
        </p:nvSpPr>
        <p:spPr>
          <a:xfrm>
            <a:off x="-88294" y="6070907"/>
            <a:ext cx="3322382" cy="7748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*Calculated as (Building Value) divided by (Building and Land Value)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**Parcels shown fall under 40% utilization</a:t>
            </a:r>
          </a:p>
        </p:txBody>
      </p:sp>
    </p:spTree>
    <p:extLst>
      <p:ext uri="{BB962C8B-B14F-4D97-AF65-F5344CB8AC3E}">
        <p14:creationId xmlns:p14="http://schemas.microsoft.com/office/powerpoint/2010/main" val="46380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1B9D108-BF8A-4167-A4D0-E44D3CD4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41" y="1269731"/>
            <a:ext cx="9691990" cy="54517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A3866-5549-48F5-AF58-999860A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Palm Beach County TOTAL Taxable Value 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583A75C-347E-4664-9E49-73683FADBD12}"/>
              </a:ext>
            </a:extLst>
          </p:cNvPr>
          <p:cNvSpPr txBox="1">
            <a:spLocks/>
          </p:cNvSpPr>
          <p:nvPr/>
        </p:nvSpPr>
        <p:spPr>
          <a:xfrm>
            <a:off x="11725275" y="6356350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C293E9-0946-4CDD-959D-AEBFA8ADF4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450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alm Beach TPO">
      <a:dk1>
        <a:sysClr val="windowText" lastClr="000000"/>
      </a:dk1>
      <a:lt1>
        <a:sysClr val="window" lastClr="FFFFFF"/>
      </a:lt1>
      <a:dk2>
        <a:srgbClr val="1C75BB"/>
      </a:dk2>
      <a:lt2>
        <a:srgbClr val="E7E6E6"/>
      </a:lt2>
      <a:accent1>
        <a:srgbClr val="1C75BB"/>
      </a:accent1>
      <a:accent2>
        <a:srgbClr val="21A4FF"/>
      </a:accent2>
      <a:accent3>
        <a:srgbClr val="02E06C"/>
      </a:accent3>
      <a:accent4>
        <a:srgbClr val="F04F5B"/>
      </a:accent4>
      <a:accent5>
        <a:srgbClr val="7F7F7F"/>
      </a:accent5>
      <a:accent6>
        <a:srgbClr val="FFD965"/>
      </a:accent6>
      <a:hlink>
        <a:srgbClr val="1C75BB"/>
      </a:hlink>
      <a:folHlink>
        <a:srgbClr val="954F72"/>
      </a:folHlink>
    </a:clrScheme>
    <a:fontScheme name="Palm Beach TPA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D3FA9F113774782D5BB7AD020D692" ma:contentTypeVersion="2" ma:contentTypeDescription="Create a new document." ma:contentTypeScope="" ma:versionID="1bd52fd7370886b0a9d05f50e4aae7d9">
  <xsd:schema xmlns:xsd="http://www.w3.org/2001/XMLSchema" xmlns:xs="http://www.w3.org/2001/XMLSchema" xmlns:p="http://schemas.microsoft.com/office/2006/metadata/properties" xmlns:ns2="716b2c19-b32a-4230-b881-f286041a12d1" targetNamespace="http://schemas.microsoft.com/office/2006/metadata/properties" ma:root="true" ma:fieldsID="2fd786a2cfc3494554042fbcca784718" ns2:_="">
    <xsd:import namespace="716b2c19-b32a-4230-b881-f286041a12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b2c19-b32a-4230-b881-f286041a12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908FCB-95AF-4C59-97E8-D36B3DFCDB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908ADA-186E-4BC9-960E-526C66556786}">
  <ds:schemaRefs>
    <ds:schemaRef ds:uri="a9d449a8-2375-42b6-a9f4-110971acbe8c"/>
    <ds:schemaRef ds:uri="aa7f1fb6-756e-4855-9f16-f3f1460ff5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552D03-1ED8-4A50-BB52-ED9412C8A589}">
  <ds:schemaRefs>
    <ds:schemaRef ds:uri="716b2c19-b32a-4230-b881-f286041a12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969</Words>
  <Application>Microsoft Office PowerPoint</Application>
  <PresentationFormat>Widescreen</PresentationFormat>
  <Paragraphs>258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Montserrat</vt:lpstr>
      <vt:lpstr>Montserrat ExtraBold</vt:lpstr>
      <vt:lpstr>Montserrat Light</vt:lpstr>
      <vt:lpstr>Montserrat Medium</vt:lpstr>
      <vt:lpstr>Trebuchet MS</vt:lpstr>
      <vt:lpstr>Wingdings</vt:lpstr>
      <vt:lpstr>1_Office Theme</vt:lpstr>
      <vt:lpstr>PowerPoint Presentation</vt:lpstr>
      <vt:lpstr>Meeting  Overview</vt:lpstr>
      <vt:lpstr>Study Purpose </vt:lpstr>
      <vt:lpstr>PowerPoint Presentation</vt:lpstr>
      <vt:lpstr>Issues and Opportunities</vt:lpstr>
      <vt:lpstr>Context</vt:lpstr>
      <vt:lpstr>Future Land Uses</vt:lpstr>
      <vt:lpstr>Utilization</vt:lpstr>
      <vt:lpstr>Palm Beach County TOTAL Taxable Value </vt:lpstr>
      <vt:lpstr>Okeechobee Blvd Corridor TOTAL Taxable Value </vt:lpstr>
      <vt:lpstr>Okeechobee Blvd Corridor Value per Acre</vt:lpstr>
      <vt:lpstr>HIA Steps &amp; Key Considerations</vt:lpstr>
      <vt:lpstr>PowerPoint Presentation</vt:lpstr>
      <vt:lpstr>Pathway of Potential Health Impacts</vt:lpstr>
      <vt:lpstr>Baseline Traffic Inventory</vt:lpstr>
      <vt:lpstr>Transit</vt:lpstr>
      <vt:lpstr>Safety</vt:lpstr>
      <vt:lpstr>Right-of-Way</vt:lpstr>
      <vt:lpstr>Right-of-Way</vt:lpstr>
      <vt:lpstr>Right-of-Way</vt:lpstr>
      <vt:lpstr>Right-of-Way</vt:lpstr>
      <vt:lpstr>Right-of-Way</vt:lpstr>
      <vt:lpstr>Data Gathering</vt:lpstr>
      <vt:lpstr>Existing Conditions Findings Summary</vt:lpstr>
      <vt:lpstr>Discussion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Farmer, Anna</dc:creator>
  <cp:lastModifiedBy>Jessica Josselyn</cp:lastModifiedBy>
  <cp:revision>29</cp:revision>
  <cp:lastPrinted>2021-04-26T01:21:44Z</cp:lastPrinted>
  <dcterms:created xsi:type="dcterms:W3CDTF">2020-08-19T15:20:36Z</dcterms:created>
  <dcterms:modified xsi:type="dcterms:W3CDTF">2021-07-20T20:55:28Z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0x01010093FD3FA9F113774782D5BB7AD020D692</vt:lpwstr>
  </property>
</Properties>
</file>